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Surviving the angel of death: Chapter 1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Eva </a:t>
            </a:r>
            <a:r>
              <a:rPr lang="en-US" dirty="0" err="1" smtClean="0">
                <a:latin typeface="Bell MT" panose="02020503060305020303" pitchFamily="18" charset="0"/>
              </a:rPr>
              <a:t>Mozes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Kor</a:t>
            </a:r>
            <a:r>
              <a:rPr lang="en-US" dirty="0" smtClean="0">
                <a:latin typeface="Bell MT" panose="02020503060305020303" pitchFamily="18" charset="0"/>
              </a:rPr>
              <a:t> and Lisa </a:t>
            </a:r>
            <a:r>
              <a:rPr lang="en-US" dirty="0" err="1" smtClean="0">
                <a:latin typeface="Bell MT" panose="02020503060305020303" pitchFamily="18" charset="0"/>
              </a:rPr>
              <a:t>Rojany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Buccieri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84" y="0"/>
            <a:ext cx="94075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5029" y="744583"/>
            <a:ext cx="13244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I notice…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I wonder…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What if…</a:t>
            </a:r>
            <a:endParaRPr lang="en-US" sz="2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76" y="2085107"/>
            <a:ext cx="3855720" cy="29446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Language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of Chapter 1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sz="3600" dirty="0" smtClean="0">
                <a:latin typeface="Bernard MT Condensed" panose="02050806060905020404" pitchFamily="18" charset="0"/>
              </a:rPr>
              <a:t>Words to know: 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9671" y="1184298"/>
            <a:ext cx="5676900" cy="4746240"/>
          </a:xfrm>
        </p:spPr>
        <p:txBody>
          <a:bodyPr/>
          <a:lstStyle/>
          <a:p>
            <a:r>
              <a:rPr lang="en-US" sz="1800" dirty="0" smtClean="0">
                <a:latin typeface="Bell MT" panose="02020503060305020303" pitchFamily="18" charset="0"/>
              </a:rPr>
              <a:t>Admonished	perils		excessive vanity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Peruse		cemented		to skirt unwillingly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Anti-Semitism	exile		persecution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Deported		squalor		fretted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Courtly		blithe		disquiet	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Slurs		caricatures	depicting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propaganda</a:t>
            </a:r>
            <a:r>
              <a:rPr lang="en-US" sz="1800" dirty="0">
                <a:latin typeface="Bell MT" panose="02020503060305020303" pitchFamily="18" charset="0"/>
              </a:rPr>
              <a:t>	</a:t>
            </a:r>
            <a:r>
              <a:rPr lang="en-US" sz="1800" dirty="0" smtClean="0">
                <a:latin typeface="Bell MT" panose="02020503060305020303" pitchFamily="18" charset="0"/>
              </a:rPr>
              <a:t>inflamed		leering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progressively	venture		swastika</a:t>
            </a:r>
            <a:endParaRPr lang="en-US" sz="1800" dirty="0">
              <a:latin typeface="Bell MT" panose="02020503060305020303" pitchFamily="18" charset="0"/>
            </a:endParaRPr>
          </a:p>
          <a:p>
            <a:r>
              <a:rPr lang="en-US" sz="1800" dirty="0" smtClean="0">
                <a:latin typeface="Bell MT" panose="02020503060305020303" pitchFamily="18" charset="0"/>
              </a:rPr>
              <a:t>Juvenile delinquents</a:t>
            </a:r>
          </a:p>
          <a:p>
            <a:endParaRPr lang="en-US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89" y="489857"/>
            <a:ext cx="3855720" cy="2292532"/>
          </a:xfrm>
        </p:spPr>
        <p:txBody>
          <a:bodyPr/>
          <a:lstStyle/>
          <a:p>
            <a:r>
              <a:rPr lang="en-US" sz="5400" dirty="0" smtClean="0">
                <a:latin typeface="Bernard MT Condensed" panose="02050806060905020404" pitchFamily="18" charset="0"/>
              </a:rPr>
              <a:t>Chapter 1</a:t>
            </a:r>
            <a:br>
              <a:rPr lang="en-US" sz="5400" dirty="0" smtClean="0">
                <a:latin typeface="Bernard MT Condensed" panose="02050806060905020404" pitchFamily="18" charset="0"/>
              </a:rPr>
            </a:br>
            <a:r>
              <a:rPr lang="en-US" sz="5400" dirty="0" smtClean="0">
                <a:latin typeface="Bernard MT Condensed" panose="02050806060905020404" pitchFamily="18" charset="0"/>
              </a:rPr>
              <a:t>Discussion</a:t>
            </a:r>
            <a:br>
              <a:rPr lang="en-US" sz="5400" dirty="0" smtClean="0">
                <a:latin typeface="Bernard MT Condensed" panose="02050806060905020404" pitchFamily="18" charset="0"/>
              </a:rPr>
            </a:br>
            <a:r>
              <a:rPr lang="en-US" sz="5400" dirty="0" smtClean="0">
                <a:latin typeface="Bernard MT Condensed" panose="02050806060905020404" pitchFamily="18" charset="0"/>
              </a:rPr>
              <a:t>Questions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2767" y="496388"/>
            <a:ext cx="6168936" cy="5901901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Bell MT" panose="02020503060305020303" pitchFamily="18" charset="0"/>
              </a:rPr>
              <a:t>3</a:t>
            </a:r>
            <a:r>
              <a:rPr lang="en-US" sz="1800" dirty="0">
                <a:latin typeface="Bell MT" panose="02020503060305020303" pitchFamily="18" charset="0"/>
              </a:rPr>
              <a:t>. Referring to the map on page 53, explain what happened when Hitler gave the northern </a:t>
            </a:r>
            <a:r>
              <a:rPr lang="en-US" sz="1800" dirty="0" smtClean="0">
                <a:latin typeface="Bell MT" panose="02020503060305020303" pitchFamily="18" charset="0"/>
              </a:rPr>
              <a:t>part of </a:t>
            </a:r>
            <a:r>
              <a:rPr lang="en-US" sz="1800" dirty="0">
                <a:latin typeface="Bell MT" panose="02020503060305020303" pitchFamily="18" charset="0"/>
              </a:rPr>
              <a:t>Transylvania to Hungary. How did the state of Israel come into </a:t>
            </a:r>
            <a:r>
              <a:rPr lang="en-US" sz="1800" dirty="0" smtClean="0">
                <a:latin typeface="Bell MT" panose="02020503060305020303" pitchFamily="18" charset="0"/>
              </a:rPr>
              <a:t>being</a:t>
            </a:r>
            <a:r>
              <a:rPr lang="en-US" sz="1800" dirty="0">
                <a:latin typeface="Bell MT" panose="02020503060305020303" pitchFamily="18" charset="0"/>
              </a:rPr>
              <a:t>? How were both </a:t>
            </a:r>
            <a:r>
              <a:rPr lang="en-US" sz="1800" dirty="0" smtClean="0">
                <a:latin typeface="Bell MT" panose="02020503060305020303" pitchFamily="18" charset="0"/>
              </a:rPr>
              <a:t>events significant </a:t>
            </a:r>
            <a:r>
              <a:rPr lang="en-US" sz="1800" dirty="0">
                <a:latin typeface="Bell MT" panose="02020503060305020303" pitchFamily="18" charset="0"/>
              </a:rPr>
              <a:t>to the Jews? (</a:t>
            </a:r>
            <a:r>
              <a:rPr lang="en-US" sz="1800" i="1" dirty="0">
                <a:latin typeface="Bell MT" panose="02020503060305020303" pitchFamily="18" charset="0"/>
              </a:rPr>
              <a:t>application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 smtClean="0">
                <a:latin typeface="Bell MT" panose="02020503060305020303" pitchFamily="18" charset="0"/>
              </a:rPr>
              <a:t>DOK2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4</a:t>
            </a:r>
            <a:r>
              <a:rPr lang="en-US" sz="1800" dirty="0">
                <a:latin typeface="Bell MT" panose="02020503060305020303" pitchFamily="18" charset="0"/>
              </a:rPr>
              <a:t>. Why did Eva emerge as an outspoken leader among her siblings? Why did she often argue </a:t>
            </a:r>
            <a:r>
              <a:rPr lang="en-US" sz="1800" dirty="0" smtClean="0">
                <a:latin typeface="Bell MT" panose="02020503060305020303" pitchFamily="18" charset="0"/>
              </a:rPr>
              <a:t>with her </a:t>
            </a:r>
            <a:r>
              <a:rPr lang="en-US" sz="1800" dirty="0">
                <a:latin typeface="Bell MT" panose="02020503060305020303" pitchFamily="18" charset="0"/>
              </a:rPr>
              <a:t>father? Describe how their disagreements later prepared her for survival. (</a:t>
            </a:r>
            <a:r>
              <a:rPr lang="en-US" sz="1800" i="1" dirty="0">
                <a:latin typeface="Bell MT" panose="02020503060305020303" pitchFamily="18" charset="0"/>
              </a:rPr>
              <a:t>analysis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 smtClean="0">
                <a:latin typeface="Bell MT" panose="02020503060305020303" pitchFamily="18" charset="0"/>
              </a:rPr>
              <a:t>DOK2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5</a:t>
            </a:r>
            <a:r>
              <a:rPr lang="en-US" sz="1800" dirty="0">
                <a:latin typeface="Bell MT" panose="02020503060305020303" pitchFamily="18" charset="0"/>
              </a:rPr>
              <a:t>. When Eva and Miriam were mistreated at school, what advice did their parents offer? Was </a:t>
            </a:r>
            <a:r>
              <a:rPr lang="en-US" sz="1800" dirty="0" smtClean="0">
                <a:latin typeface="Bell MT" panose="02020503060305020303" pitchFamily="18" charset="0"/>
              </a:rPr>
              <a:t>it effective</a:t>
            </a:r>
            <a:r>
              <a:rPr lang="en-US" sz="1800" dirty="0">
                <a:latin typeface="Bell MT" panose="02020503060305020303" pitchFamily="18" charset="0"/>
              </a:rPr>
              <a:t>? What advice would you have given? Why? (</a:t>
            </a:r>
            <a:r>
              <a:rPr lang="en-US" sz="1800" i="1" dirty="0">
                <a:latin typeface="Bell MT" panose="02020503060305020303" pitchFamily="18" charset="0"/>
              </a:rPr>
              <a:t>synthesis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 smtClean="0">
                <a:latin typeface="Bell MT" panose="02020503060305020303" pitchFamily="18" charset="0"/>
              </a:rPr>
              <a:t>DOK2</a:t>
            </a:r>
          </a:p>
          <a:p>
            <a:r>
              <a:rPr lang="en-US" sz="1800" dirty="0" smtClean="0">
                <a:latin typeface="Bell MT" panose="02020503060305020303" pitchFamily="18" charset="0"/>
              </a:rPr>
              <a:t>6</a:t>
            </a:r>
            <a:r>
              <a:rPr lang="en-US" sz="1800" dirty="0">
                <a:latin typeface="Bell MT" panose="02020503060305020303" pitchFamily="18" charset="0"/>
              </a:rPr>
              <a:t>. Why did Eva’s mother refuse to leave </a:t>
            </a:r>
            <a:r>
              <a:rPr lang="en-US" sz="1800" dirty="0" err="1">
                <a:latin typeface="Bell MT" panose="02020503060305020303" pitchFamily="18" charset="0"/>
              </a:rPr>
              <a:t>Portz</a:t>
            </a:r>
            <a:r>
              <a:rPr lang="en-US" sz="1800" dirty="0">
                <a:latin typeface="Bell MT" panose="02020503060305020303" pitchFamily="18" charset="0"/>
              </a:rPr>
              <a:t> to live in Palestine? Considering she did not </a:t>
            </a:r>
            <a:r>
              <a:rPr lang="en-US" sz="1800" dirty="0" smtClean="0">
                <a:latin typeface="Bell MT" panose="02020503060305020303" pitchFamily="18" charset="0"/>
              </a:rPr>
              <a:t>know what </a:t>
            </a:r>
            <a:r>
              <a:rPr lang="en-US" sz="1800" dirty="0">
                <a:latin typeface="Bell MT" panose="02020503060305020303" pitchFamily="18" charset="0"/>
              </a:rPr>
              <a:t>the future would hold, did she make the right decision at the time? Would you have left </a:t>
            </a:r>
            <a:r>
              <a:rPr lang="en-US" sz="1800" dirty="0" smtClean="0">
                <a:latin typeface="Bell MT" panose="02020503060305020303" pitchFamily="18" charset="0"/>
              </a:rPr>
              <a:t>your home </a:t>
            </a:r>
            <a:r>
              <a:rPr lang="en-US" sz="1800" dirty="0">
                <a:latin typeface="Bell MT" panose="02020503060305020303" pitchFamily="18" charset="0"/>
              </a:rPr>
              <a:t>under similar circumstances? Explain your reasoning. (</a:t>
            </a:r>
            <a:r>
              <a:rPr lang="en-US" sz="1800" i="1" dirty="0">
                <a:latin typeface="Bell MT" panose="02020503060305020303" pitchFamily="18" charset="0"/>
              </a:rPr>
              <a:t>evaluation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>
                <a:latin typeface="Bell MT" panose="02020503060305020303" pitchFamily="18" charset="0"/>
              </a:rPr>
              <a:t>DOK2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189" y="3407849"/>
            <a:ext cx="47135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1.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What language did Eva’s parents speak to each other when they did not want the children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to know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what they were saying? 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knowledge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)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DOK1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2. When and how did Eva’s neighbors’ attitude toward Jews begin to change? Cite evidence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from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text to support your answer. 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comprehension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)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DOK2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0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2" y="215537"/>
            <a:ext cx="4710248" cy="4003766"/>
          </a:xfrm>
        </p:spPr>
        <p:txBody>
          <a:bodyPr/>
          <a:lstStyle/>
          <a:p>
            <a:r>
              <a:rPr lang="en-US" sz="2800" u="sng" dirty="0" smtClean="0">
                <a:latin typeface="Bernard MT Condensed" panose="02050806060905020404" pitchFamily="18" charset="0"/>
              </a:rPr>
              <a:t>Chapter 1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Predict: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Life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Connection: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3064" y="685800"/>
            <a:ext cx="5742215" cy="5482114"/>
          </a:xfrm>
        </p:spPr>
        <p:txBody>
          <a:bodyPr>
            <a:normAutofit/>
          </a:bodyPr>
          <a:lstStyle/>
          <a:p>
            <a:endParaRPr lang="en-US" sz="1800" dirty="0" smtClean="0">
              <a:latin typeface="Bell MT" panose="02020503060305020303" pitchFamily="18" charset="0"/>
            </a:endParaRPr>
          </a:p>
          <a:p>
            <a:r>
              <a:rPr lang="en-US" sz="1800" dirty="0" smtClean="0">
                <a:latin typeface="Bell MT" panose="02020503060305020303" pitchFamily="18" charset="0"/>
              </a:rPr>
              <a:t>Will </a:t>
            </a:r>
            <a:r>
              <a:rPr lang="en-US" sz="1800" dirty="0">
                <a:latin typeface="Bell MT" panose="02020503060305020303" pitchFamily="18" charset="0"/>
              </a:rPr>
              <a:t>Eva or one of her family members fi </a:t>
            </a:r>
            <a:r>
              <a:rPr lang="en-US" sz="1800" dirty="0" err="1">
                <a:latin typeface="Bell MT" panose="02020503060305020303" pitchFamily="18" charset="0"/>
              </a:rPr>
              <a:t>ght</a:t>
            </a:r>
            <a:r>
              <a:rPr lang="en-US" sz="1800" dirty="0">
                <a:latin typeface="Bell MT" panose="02020503060305020303" pitchFamily="18" charset="0"/>
              </a:rPr>
              <a:t> back against those who mistreated them? Why or </a:t>
            </a:r>
            <a:r>
              <a:rPr lang="en-US" sz="1800" dirty="0" smtClean="0">
                <a:latin typeface="Bell MT" panose="02020503060305020303" pitchFamily="18" charset="0"/>
              </a:rPr>
              <a:t>why not</a:t>
            </a:r>
            <a:r>
              <a:rPr lang="en-US" sz="1800" dirty="0">
                <a:latin typeface="Bell MT" panose="02020503060305020303" pitchFamily="18" charset="0"/>
              </a:rPr>
              <a:t>? </a:t>
            </a:r>
            <a:r>
              <a:rPr lang="en-US" sz="1800" b="1" dirty="0">
                <a:latin typeface="Bell MT" panose="02020503060305020303" pitchFamily="18" charset="0"/>
              </a:rPr>
              <a:t>DOK2</a:t>
            </a:r>
          </a:p>
          <a:p>
            <a:endParaRPr lang="en-US" sz="1800" b="1" dirty="0" smtClean="0">
              <a:latin typeface="Bell MT" panose="02020503060305020303" pitchFamily="18" charset="0"/>
            </a:endParaRPr>
          </a:p>
          <a:p>
            <a:endParaRPr lang="en-US" sz="1800" b="1" dirty="0" smtClean="0">
              <a:latin typeface="Bell MT" panose="02020503060305020303" pitchFamily="18" charset="0"/>
            </a:endParaRPr>
          </a:p>
          <a:p>
            <a:r>
              <a:rPr lang="en-US" sz="1800" dirty="0" smtClean="0">
                <a:latin typeface="Bell MT" panose="02020503060305020303" pitchFamily="18" charset="0"/>
              </a:rPr>
              <a:t>Bullying </a:t>
            </a:r>
            <a:r>
              <a:rPr lang="en-US" sz="1800" dirty="0">
                <a:latin typeface="Bell MT" panose="02020503060305020303" pitchFamily="18" charset="0"/>
              </a:rPr>
              <a:t>can take many forms. Bystanders can help with this epidemic by speaking up against </a:t>
            </a:r>
            <a:r>
              <a:rPr lang="en-US" sz="1800" dirty="0" smtClean="0">
                <a:latin typeface="Bell MT" panose="02020503060305020303" pitchFamily="18" charset="0"/>
              </a:rPr>
              <a:t>the mistreatment </a:t>
            </a:r>
            <a:r>
              <a:rPr lang="en-US" sz="1800" dirty="0">
                <a:latin typeface="Bell MT" panose="02020503060305020303" pitchFamily="18" charset="0"/>
              </a:rPr>
              <a:t>of others. How differently would Eva and Miriam’s school life had been if </a:t>
            </a:r>
            <a:r>
              <a:rPr lang="en-US" sz="1800" dirty="0" smtClean="0">
                <a:latin typeface="Bell MT" panose="02020503060305020303" pitchFamily="18" charset="0"/>
              </a:rPr>
              <a:t>someone had </a:t>
            </a:r>
            <a:r>
              <a:rPr lang="en-US" sz="1800" dirty="0">
                <a:latin typeface="Bell MT" panose="02020503060305020303" pitchFamily="18" charset="0"/>
              </a:rPr>
              <a:t>spoken up for them? Is there ever a reason to stand by if bullying is happening? Has there </a:t>
            </a:r>
            <a:r>
              <a:rPr lang="en-US" sz="1800" dirty="0" smtClean="0">
                <a:latin typeface="Bell MT" panose="02020503060305020303" pitchFamily="18" charset="0"/>
              </a:rPr>
              <a:t>ever been </a:t>
            </a:r>
            <a:r>
              <a:rPr lang="en-US" sz="1800" dirty="0">
                <a:latin typeface="Bell MT" panose="02020503060305020303" pitchFamily="18" charset="0"/>
              </a:rPr>
              <a:t>a time when you stood up for someone else? If not, was there a time that you should have?</a:t>
            </a:r>
          </a:p>
        </p:txBody>
      </p:sp>
    </p:spTree>
    <p:extLst>
      <p:ext uri="{BB962C8B-B14F-4D97-AF65-F5344CB8AC3E}">
        <p14:creationId xmlns:p14="http://schemas.microsoft.com/office/powerpoint/2010/main" val="29448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222</TotalTime>
  <Words>364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Bell MT</vt:lpstr>
      <vt:lpstr>Bernard MT Condensed</vt:lpstr>
      <vt:lpstr>Franklin Gothic Book</vt:lpstr>
      <vt:lpstr>Crop</vt:lpstr>
      <vt:lpstr>Surviving the angel of death: Chapter 1</vt:lpstr>
      <vt:lpstr>PowerPoint Presentation</vt:lpstr>
      <vt:lpstr>Language  of Chapter 1  Words to know: </vt:lpstr>
      <vt:lpstr>Chapter 1 Discussion Questions</vt:lpstr>
      <vt:lpstr>Chapter 1   Predict:     Life  Connection: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angel of death: Chapter 1</dc:title>
  <dc:creator>Caitlyn Nix</dc:creator>
  <cp:lastModifiedBy>Caitlyn Nix</cp:lastModifiedBy>
  <cp:revision>3</cp:revision>
  <dcterms:created xsi:type="dcterms:W3CDTF">2019-02-22T01:46:37Z</dcterms:created>
  <dcterms:modified xsi:type="dcterms:W3CDTF">2019-02-22T17:45:00Z</dcterms:modified>
</cp:coreProperties>
</file>