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3/17/2019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3/17/2019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3/17/2019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3/17/2019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3/17/2019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ernard MT Condensed" panose="02050806060905020404" pitchFamily="18" charset="0"/>
              </a:rPr>
              <a:t>Surviving the angel of death: Chapter </a:t>
            </a:r>
            <a:r>
              <a:rPr lang="en-US" dirty="0" smtClean="0">
                <a:latin typeface="Bernard MT Condensed" panose="02050806060905020404" pitchFamily="18" charset="0"/>
              </a:rPr>
              <a:t>10</a:t>
            </a:r>
            <a:endParaRPr lang="en-US" dirty="0">
              <a:latin typeface="Bernard MT Condensed" panose="02050806060905020404" pitchFamily="18" charset="0"/>
            </a:endParaRPr>
          </a:p>
        </p:txBody>
      </p:sp>
      <p:sp>
        <p:nvSpPr>
          <p:cNvPr id="3" name="Subtitle 2"/>
          <p:cNvSpPr>
            <a:spLocks noGrp="1"/>
          </p:cNvSpPr>
          <p:nvPr>
            <p:ph type="subTitle" idx="1"/>
          </p:nvPr>
        </p:nvSpPr>
        <p:spPr/>
        <p:txBody>
          <a:bodyPr/>
          <a:lstStyle/>
          <a:p>
            <a:r>
              <a:rPr lang="en-US" dirty="0" smtClean="0">
                <a:latin typeface="Bell MT" panose="02020503060305020303" pitchFamily="18" charset="0"/>
              </a:rPr>
              <a:t>Eva </a:t>
            </a:r>
            <a:r>
              <a:rPr lang="en-US" dirty="0" err="1" smtClean="0">
                <a:latin typeface="Bell MT" panose="02020503060305020303" pitchFamily="18" charset="0"/>
              </a:rPr>
              <a:t>Mozes</a:t>
            </a:r>
            <a:r>
              <a:rPr lang="en-US" dirty="0" smtClean="0">
                <a:latin typeface="Bell MT" panose="02020503060305020303" pitchFamily="18" charset="0"/>
              </a:rPr>
              <a:t> </a:t>
            </a:r>
            <a:r>
              <a:rPr lang="en-US" dirty="0" err="1" smtClean="0">
                <a:latin typeface="Bell MT" panose="02020503060305020303" pitchFamily="18" charset="0"/>
              </a:rPr>
              <a:t>Kor</a:t>
            </a:r>
            <a:r>
              <a:rPr lang="en-US" dirty="0" smtClean="0">
                <a:latin typeface="Bell MT" panose="02020503060305020303" pitchFamily="18" charset="0"/>
              </a:rPr>
              <a:t> and Lisa </a:t>
            </a:r>
            <a:r>
              <a:rPr lang="en-US" dirty="0" err="1" smtClean="0">
                <a:latin typeface="Bell MT" panose="02020503060305020303" pitchFamily="18" charset="0"/>
              </a:rPr>
              <a:t>Rojany</a:t>
            </a:r>
            <a:r>
              <a:rPr lang="en-US" dirty="0" smtClean="0">
                <a:latin typeface="Bell MT" panose="02020503060305020303" pitchFamily="18" charset="0"/>
              </a:rPr>
              <a:t> </a:t>
            </a:r>
            <a:r>
              <a:rPr lang="en-US" dirty="0" err="1" smtClean="0">
                <a:latin typeface="Bell MT" panose="02020503060305020303" pitchFamily="18" charset="0"/>
              </a:rPr>
              <a:t>Buccieri</a:t>
            </a:r>
            <a:endParaRPr lang="en-US" dirty="0">
              <a:latin typeface="Bell MT" panose="02020503060305020303" pitchFamily="18" charset="0"/>
            </a:endParaRPr>
          </a:p>
        </p:txBody>
      </p:sp>
    </p:spTree>
    <p:extLst>
      <p:ext uri="{BB962C8B-B14F-4D97-AF65-F5344CB8AC3E}">
        <p14:creationId xmlns:p14="http://schemas.microsoft.com/office/powerpoint/2010/main" val="3826518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5029" y="744583"/>
            <a:ext cx="1324402" cy="1631216"/>
          </a:xfrm>
          <a:prstGeom prst="rect">
            <a:avLst/>
          </a:prstGeom>
          <a:noFill/>
        </p:spPr>
        <p:txBody>
          <a:bodyPr wrap="none" rtlCol="0">
            <a:spAutoFit/>
          </a:bodyPr>
          <a:lstStyle/>
          <a:p>
            <a:r>
              <a:rPr lang="en-US" sz="2000" dirty="0" smtClean="0">
                <a:latin typeface="Bernard MT Condensed" panose="02050806060905020404" pitchFamily="18" charset="0"/>
              </a:rPr>
              <a:t>I notice…</a:t>
            </a:r>
          </a:p>
          <a:p>
            <a:endParaRPr lang="en-US" sz="2000" dirty="0">
              <a:latin typeface="Bernard MT Condensed" panose="02050806060905020404" pitchFamily="18" charset="0"/>
            </a:endParaRPr>
          </a:p>
          <a:p>
            <a:r>
              <a:rPr lang="en-US" sz="2000" dirty="0" smtClean="0">
                <a:latin typeface="Bernard MT Condensed" panose="02050806060905020404" pitchFamily="18" charset="0"/>
              </a:rPr>
              <a:t>I wonder…</a:t>
            </a:r>
          </a:p>
          <a:p>
            <a:endParaRPr lang="en-US" sz="2000" dirty="0">
              <a:latin typeface="Bernard MT Condensed" panose="02050806060905020404" pitchFamily="18" charset="0"/>
            </a:endParaRPr>
          </a:p>
          <a:p>
            <a:r>
              <a:rPr lang="en-US" sz="2000" dirty="0" smtClean="0">
                <a:latin typeface="Bernard MT Condensed" panose="02050806060905020404" pitchFamily="18" charset="0"/>
              </a:rPr>
              <a:t>What if…</a:t>
            </a:r>
            <a:endParaRPr lang="en-US" sz="2000" dirty="0">
              <a:latin typeface="Bernard MT Condensed" panose="02050806060905020404" pitchFamily="18" charset="0"/>
            </a:endParaRPr>
          </a:p>
        </p:txBody>
      </p:sp>
      <p:pic>
        <p:nvPicPr>
          <p:cNvPr id="1026" name="Picture 2" descr="Image result for surviving the angel of death pictures fre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1886" y="307974"/>
            <a:ext cx="7046736" cy="6253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3387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276" y="2085107"/>
            <a:ext cx="3855720" cy="2944621"/>
          </a:xfrm>
        </p:spPr>
        <p:txBody>
          <a:bodyPr/>
          <a:lstStyle/>
          <a:p>
            <a:r>
              <a:rPr lang="en-US" dirty="0" smtClean="0">
                <a:latin typeface="Bernard MT Condensed" panose="02050806060905020404" pitchFamily="18" charset="0"/>
              </a:rPr>
              <a:t>Language </a:t>
            </a:r>
            <a:br>
              <a:rPr lang="en-US" dirty="0" smtClean="0">
                <a:latin typeface="Bernard MT Condensed" panose="02050806060905020404" pitchFamily="18" charset="0"/>
              </a:rPr>
            </a:br>
            <a:r>
              <a:rPr lang="en-US" dirty="0" smtClean="0">
                <a:latin typeface="Bernard MT Condensed" panose="02050806060905020404" pitchFamily="18" charset="0"/>
              </a:rPr>
              <a:t>of Chapter </a:t>
            </a:r>
            <a:r>
              <a:rPr lang="en-US" dirty="0" smtClean="0">
                <a:latin typeface="Bernard MT Condensed" panose="02050806060905020404" pitchFamily="18" charset="0"/>
              </a:rPr>
              <a:t>10</a:t>
            </a: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sz="3600" dirty="0" smtClean="0">
                <a:latin typeface="Bernard MT Condensed" panose="02050806060905020404" pitchFamily="18" charset="0"/>
              </a:rPr>
              <a:t>Words to know: </a:t>
            </a:r>
            <a:endParaRPr lang="en-US" sz="3600" dirty="0">
              <a:latin typeface="Bernard MT Condensed" panose="02050806060905020404" pitchFamily="18" charset="0"/>
            </a:endParaRPr>
          </a:p>
        </p:txBody>
      </p:sp>
      <p:sp>
        <p:nvSpPr>
          <p:cNvPr id="4" name="Text Placeholder 3"/>
          <p:cNvSpPr>
            <a:spLocks noGrp="1"/>
          </p:cNvSpPr>
          <p:nvPr>
            <p:ph type="body" sz="half" idx="2"/>
          </p:nvPr>
        </p:nvSpPr>
        <p:spPr>
          <a:xfrm>
            <a:off x="6436078" y="2349955"/>
            <a:ext cx="5067300" cy="2414924"/>
          </a:xfrm>
        </p:spPr>
        <p:txBody>
          <a:bodyPr>
            <a:normAutofit/>
          </a:bodyPr>
          <a:lstStyle/>
          <a:p>
            <a:r>
              <a:rPr lang="en-US" sz="2800" dirty="0">
                <a:latin typeface="Bell MT" panose="02020503060305020303" pitchFamily="18" charset="0"/>
              </a:rPr>
              <a:t>merriment 	</a:t>
            </a:r>
            <a:r>
              <a:rPr lang="en-US" sz="2800" dirty="0" smtClean="0">
                <a:latin typeface="Bell MT" panose="02020503060305020303" pitchFamily="18" charset="0"/>
              </a:rPr>
              <a:t>	mused </a:t>
            </a:r>
          </a:p>
          <a:p>
            <a:r>
              <a:rPr lang="en-US" sz="2800" dirty="0" smtClean="0">
                <a:latin typeface="Bell MT" panose="02020503060305020303" pitchFamily="18" charset="0"/>
              </a:rPr>
              <a:t>reverie 		to </a:t>
            </a:r>
            <a:r>
              <a:rPr lang="en-US" sz="2800" dirty="0">
                <a:latin typeface="Bell MT" panose="02020503060305020303" pitchFamily="18" charset="0"/>
              </a:rPr>
              <a:t>take </a:t>
            </a:r>
            <a:r>
              <a:rPr lang="en-US" sz="2800" dirty="0" smtClean="0">
                <a:latin typeface="Bell MT" panose="02020503060305020303" pitchFamily="18" charset="0"/>
              </a:rPr>
              <a:t>stock </a:t>
            </a:r>
          </a:p>
          <a:p>
            <a:r>
              <a:rPr lang="en-US" sz="2800" dirty="0" smtClean="0">
                <a:latin typeface="Bell MT" panose="02020503060305020303" pitchFamily="18" charset="0"/>
              </a:rPr>
              <a:t>Shirley </a:t>
            </a:r>
            <a:r>
              <a:rPr lang="en-US" sz="2800" dirty="0">
                <a:latin typeface="Bell MT" panose="02020503060305020303" pitchFamily="18" charset="0"/>
              </a:rPr>
              <a:t>Temple </a:t>
            </a:r>
            <a:r>
              <a:rPr lang="en-US" sz="2800" dirty="0" smtClean="0">
                <a:latin typeface="Bell MT" panose="02020503060305020303" pitchFamily="18" charset="0"/>
              </a:rPr>
              <a:t>	fascists </a:t>
            </a:r>
            <a:endParaRPr lang="en-US" sz="2800" dirty="0" smtClean="0">
              <a:latin typeface="Bell MT" panose="02020503060305020303" pitchFamily="18" charset="0"/>
            </a:endParaRPr>
          </a:p>
        </p:txBody>
      </p:sp>
    </p:spTree>
    <p:extLst>
      <p:ext uri="{BB962C8B-B14F-4D97-AF65-F5344CB8AC3E}">
        <p14:creationId xmlns:p14="http://schemas.microsoft.com/office/powerpoint/2010/main" val="2684894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189" y="489857"/>
            <a:ext cx="3855720" cy="2292532"/>
          </a:xfrm>
        </p:spPr>
        <p:txBody>
          <a:bodyPr/>
          <a:lstStyle/>
          <a:p>
            <a:r>
              <a:rPr lang="en-US" sz="5400" dirty="0" smtClean="0">
                <a:latin typeface="Bernard MT Condensed" panose="02050806060905020404" pitchFamily="18" charset="0"/>
              </a:rPr>
              <a:t>Chapter </a:t>
            </a:r>
            <a:r>
              <a:rPr lang="en-US" sz="5400" dirty="0" smtClean="0">
                <a:latin typeface="Bernard MT Condensed" panose="02050806060905020404" pitchFamily="18" charset="0"/>
              </a:rPr>
              <a:t>10</a:t>
            </a:r>
            <a:r>
              <a:rPr lang="en-US" sz="5400" dirty="0" smtClean="0">
                <a:latin typeface="Bernard MT Condensed" panose="02050806060905020404" pitchFamily="18" charset="0"/>
              </a:rPr>
              <a:t/>
            </a:r>
            <a:br>
              <a:rPr lang="en-US" sz="5400" dirty="0" smtClean="0">
                <a:latin typeface="Bernard MT Condensed" panose="02050806060905020404" pitchFamily="18" charset="0"/>
              </a:rPr>
            </a:br>
            <a:r>
              <a:rPr lang="en-US" sz="5400" dirty="0" smtClean="0">
                <a:latin typeface="Bernard MT Condensed" panose="02050806060905020404" pitchFamily="18" charset="0"/>
              </a:rPr>
              <a:t>Discussion</a:t>
            </a:r>
            <a:br>
              <a:rPr lang="en-US" sz="5400" dirty="0" smtClean="0">
                <a:latin typeface="Bernard MT Condensed" panose="02050806060905020404" pitchFamily="18" charset="0"/>
              </a:rPr>
            </a:br>
            <a:r>
              <a:rPr lang="en-US" sz="5400" dirty="0" smtClean="0">
                <a:latin typeface="Bernard MT Condensed" panose="02050806060905020404" pitchFamily="18" charset="0"/>
              </a:rPr>
              <a:t>Questions</a:t>
            </a:r>
            <a:endParaRPr lang="en-US" sz="5400" dirty="0">
              <a:latin typeface="Bernard MT Condensed" panose="02050806060905020404" pitchFamily="18" charset="0"/>
            </a:endParaRPr>
          </a:p>
        </p:txBody>
      </p:sp>
      <p:sp>
        <p:nvSpPr>
          <p:cNvPr id="4" name="Text Placeholder 3"/>
          <p:cNvSpPr>
            <a:spLocks noGrp="1"/>
          </p:cNvSpPr>
          <p:nvPr>
            <p:ph type="body" sz="half" idx="2"/>
          </p:nvPr>
        </p:nvSpPr>
        <p:spPr>
          <a:xfrm>
            <a:off x="5879211" y="489857"/>
            <a:ext cx="6168936" cy="5922232"/>
          </a:xfrm>
        </p:spPr>
        <p:txBody>
          <a:bodyPr>
            <a:noAutofit/>
          </a:bodyPr>
          <a:lstStyle/>
          <a:p>
            <a:r>
              <a:rPr lang="en-US" sz="2200" dirty="0">
                <a:latin typeface="Bell MT" panose="02020503060305020303" pitchFamily="18" charset="0"/>
              </a:rPr>
              <a:t>4. Why do the Soviets have the prisoners repeat their march out of the camp over and over? Who is at the front of the line? Why? Look at the photo on the front cover of the book (seen in full on page 99). Does this photo elicit the emotions that the Soviets had hoped? (analysis) </a:t>
            </a:r>
            <a:r>
              <a:rPr lang="en-US" sz="2200" b="1" dirty="0">
                <a:latin typeface="Bell MT" panose="02020503060305020303" pitchFamily="18" charset="0"/>
              </a:rPr>
              <a:t>DOK2 </a:t>
            </a:r>
            <a:endParaRPr lang="en-US" sz="2200" b="1" dirty="0" smtClean="0">
              <a:latin typeface="Bell MT" panose="02020503060305020303" pitchFamily="18" charset="0"/>
            </a:endParaRPr>
          </a:p>
          <a:p>
            <a:r>
              <a:rPr lang="en-US" sz="2200" dirty="0" smtClean="0">
                <a:latin typeface="Bell MT" panose="02020503060305020303" pitchFamily="18" charset="0"/>
              </a:rPr>
              <a:t>5</a:t>
            </a:r>
            <a:r>
              <a:rPr lang="en-US" sz="2200" dirty="0">
                <a:latin typeface="Bell MT" panose="02020503060305020303" pitchFamily="18" charset="0"/>
              </a:rPr>
              <a:t>. How will Eva’s and Miriam’s experiences in the camp help them survive outside of the camp? Use evidence from the text to support your predictions. (synthesis) </a:t>
            </a:r>
            <a:r>
              <a:rPr lang="en-US" sz="2200" b="1" dirty="0">
                <a:latin typeface="Bell MT" panose="02020503060305020303" pitchFamily="18" charset="0"/>
              </a:rPr>
              <a:t>DOK2</a:t>
            </a:r>
            <a:r>
              <a:rPr lang="en-US" sz="2200" dirty="0">
                <a:latin typeface="Bell MT" panose="02020503060305020303" pitchFamily="18" charset="0"/>
              </a:rPr>
              <a:t> </a:t>
            </a:r>
            <a:endParaRPr lang="en-US" sz="2200" dirty="0" smtClean="0">
              <a:latin typeface="Bell MT" panose="02020503060305020303" pitchFamily="18" charset="0"/>
            </a:endParaRPr>
          </a:p>
          <a:p>
            <a:r>
              <a:rPr lang="en-US" sz="2200" dirty="0" smtClean="0">
                <a:latin typeface="Bell MT" panose="02020503060305020303" pitchFamily="18" charset="0"/>
              </a:rPr>
              <a:t>6</a:t>
            </a:r>
            <a:r>
              <a:rPr lang="en-US" sz="2200" dirty="0">
                <a:latin typeface="Bell MT" panose="02020503060305020303" pitchFamily="18" charset="0"/>
              </a:rPr>
              <a:t>. What are the “treasures” that Eva and Miriam carry out of the camp? How do these compare with the treasures the family carried when they left their tent to board the cattle car? (analysis) </a:t>
            </a:r>
            <a:r>
              <a:rPr lang="en-US" sz="2200" b="1" dirty="0">
                <a:latin typeface="Bell MT" panose="02020503060305020303" pitchFamily="18" charset="0"/>
              </a:rPr>
              <a:t>DOK2</a:t>
            </a:r>
            <a:endParaRPr lang="en-US" sz="2200" b="1" dirty="0">
              <a:latin typeface="Bell MT" panose="02020503060305020303" pitchFamily="18" charset="0"/>
            </a:endParaRPr>
          </a:p>
        </p:txBody>
      </p:sp>
      <p:sp>
        <p:nvSpPr>
          <p:cNvPr id="5" name="TextBox 4"/>
          <p:cNvSpPr txBox="1"/>
          <p:nvPr/>
        </p:nvSpPr>
        <p:spPr>
          <a:xfrm>
            <a:off x="347113" y="3183222"/>
            <a:ext cx="4713514" cy="3139321"/>
          </a:xfrm>
          <a:prstGeom prst="rect">
            <a:avLst/>
          </a:prstGeom>
          <a:noFill/>
        </p:spPr>
        <p:txBody>
          <a:bodyPr wrap="square" rtlCol="0">
            <a:spAutoFit/>
          </a:bodyPr>
          <a:lstStyle/>
          <a:p>
            <a:pPr marL="342900" lvl="0" indent="-342900">
              <a:buAutoNum type="arabicPeriod"/>
              <a:defRPr/>
            </a:pPr>
            <a:r>
              <a:rPr lang="en-US" dirty="0" smtClean="0">
                <a:latin typeface="Bell MT" panose="02020503060305020303" pitchFamily="18" charset="0"/>
              </a:rPr>
              <a:t>How </a:t>
            </a:r>
            <a:r>
              <a:rPr lang="en-US" dirty="0">
                <a:latin typeface="Bell MT" panose="02020503060305020303" pitchFamily="18" charset="0"/>
              </a:rPr>
              <a:t>does the crowd celebrate their freedom that </a:t>
            </a:r>
            <a:r>
              <a:rPr lang="en-US" dirty="0" smtClean="0">
                <a:latin typeface="Bell MT" panose="02020503060305020303" pitchFamily="18" charset="0"/>
              </a:rPr>
              <a:t>first </a:t>
            </a:r>
            <a:r>
              <a:rPr lang="en-US" dirty="0">
                <a:latin typeface="Bell MT" panose="02020503060305020303" pitchFamily="18" charset="0"/>
              </a:rPr>
              <a:t>night? (knowledge)</a:t>
            </a:r>
            <a:r>
              <a:rPr lang="en-US" b="1" dirty="0">
                <a:latin typeface="Bell MT" panose="02020503060305020303" pitchFamily="18" charset="0"/>
              </a:rPr>
              <a:t>DOK1 </a:t>
            </a:r>
            <a:endParaRPr lang="en-US" b="1" dirty="0" smtClean="0">
              <a:latin typeface="Bell MT" panose="02020503060305020303" pitchFamily="18" charset="0"/>
            </a:endParaRPr>
          </a:p>
          <a:p>
            <a:pPr marL="342900" lvl="0" indent="-342900">
              <a:buAutoNum type="arabicPeriod"/>
              <a:defRPr/>
            </a:pPr>
            <a:endParaRPr lang="en-US" dirty="0" smtClean="0">
              <a:latin typeface="Bell MT" panose="02020503060305020303" pitchFamily="18" charset="0"/>
            </a:endParaRPr>
          </a:p>
          <a:p>
            <a:pPr marL="342900" lvl="0" indent="-342900">
              <a:buAutoNum type="arabicPeriod"/>
              <a:defRPr/>
            </a:pPr>
            <a:r>
              <a:rPr lang="en-US" dirty="0" smtClean="0">
                <a:latin typeface="Bell MT" panose="02020503060305020303" pitchFamily="18" charset="0"/>
              </a:rPr>
              <a:t>What </a:t>
            </a:r>
            <a:r>
              <a:rPr lang="en-US" dirty="0">
                <a:latin typeface="Bell MT" panose="02020503060305020303" pitchFamily="18" charset="0"/>
              </a:rPr>
              <a:t>makes Eva temporarily “tune out” of the celebration? (comprehension) </a:t>
            </a:r>
            <a:r>
              <a:rPr lang="en-US" b="1" dirty="0" smtClean="0">
                <a:latin typeface="Bell MT" panose="02020503060305020303" pitchFamily="18" charset="0"/>
              </a:rPr>
              <a:t>DOK1</a:t>
            </a:r>
          </a:p>
          <a:p>
            <a:pPr marL="342900" lvl="0" indent="-342900">
              <a:buAutoNum type="arabicPeriod"/>
              <a:defRPr/>
            </a:pPr>
            <a:endParaRPr lang="en-US" dirty="0" smtClean="0">
              <a:latin typeface="Bell MT" panose="02020503060305020303" pitchFamily="18" charset="0"/>
            </a:endParaRPr>
          </a:p>
          <a:p>
            <a:pPr marL="342900" lvl="0" indent="-342900">
              <a:buAutoNum type="arabicPeriod"/>
              <a:defRPr/>
            </a:pPr>
            <a:r>
              <a:rPr lang="en-US" dirty="0" smtClean="0">
                <a:latin typeface="Bell MT" panose="02020503060305020303" pitchFamily="18" charset="0"/>
              </a:rPr>
              <a:t>Read </a:t>
            </a:r>
            <a:r>
              <a:rPr lang="en-US" dirty="0">
                <a:latin typeface="Bell MT" panose="02020503060305020303" pitchFamily="18" charset="0"/>
              </a:rPr>
              <a:t>the “no more” list that Eva and Miriam compile. Make another list of things they’ve experienced at the camp that they may still have to endure now that they are free. (synthesis) </a:t>
            </a:r>
            <a:r>
              <a:rPr lang="en-US" b="1" dirty="0">
                <a:latin typeface="Bell MT" panose="02020503060305020303" pitchFamily="18" charset="0"/>
              </a:rPr>
              <a:t>DOK1</a:t>
            </a:r>
            <a:endParaRPr lang="en-US" b="1" dirty="0">
              <a:solidFill>
                <a:prstClr val="black"/>
              </a:solidFill>
              <a:latin typeface="Bell MT" panose="02020503060305020303" pitchFamily="18" charset="0"/>
            </a:endParaRPr>
          </a:p>
        </p:txBody>
      </p:sp>
    </p:spTree>
    <p:extLst>
      <p:ext uri="{BB962C8B-B14F-4D97-AF65-F5344CB8AC3E}">
        <p14:creationId xmlns:p14="http://schemas.microsoft.com/office/powerpoint/2010/main" val="35122483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512" y="215537"/>
            <a:ext cx="4710248" cy="4003766"/>
          </a:xfrm>
        </p:spPr>
        <p:txBody>
          <a:bodyPr/>
          <a:lstStyle/>
          <a:p>
            <a:r>
              <a:rPr lang="en-US" sz="2800" u="sng" dirty="0" smtClean="0">
                <a:latin typeface="Bernard MT Condensed" panose="02050806060905020404" pitchFamily="18" charset="0"/>
              </a:rPr>
              <a:t>Chapter </a:t>
            </a:r>
            <a:r>
              <a:rPr lang="en-US" sz="2800" u="sng" dirty="0" smtClean="0">
                <a:latin typeface="Bernard MT Condensed" panose="02050806060905020404" pitchFamily="18" charset="0"/>
              </a:rPr>
              <a:t>10</a:t>
            </a: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dirty="0" smtClean="0">
                <a:latin typeface="Bernard MT Condensed" panose="02050806060905020404" pitchFamily="18" charset="0"/>
              </a:rPr>
              <a:t>	Predict: </a:t>
            </a:r>
            <a:br>
              <a:rPr lang="en-US" dirty="0" smtClean="0">
                <a:latin typeface="Bernard MT Condensed" panose="02050806060905020404" pitchFamily="18" charset="0"/>
              </a:rPr>
            </a:br>
            <a:r>
              <a:rPr lang="en-US" dirty="0">
                <a:latin typeface="Bernard MT Condensed" panose="02050806060905020404" pitchFamily="18" charset="0"/>
              </a:rPr>
              <a:t/>
            </a:r>
            <a:br>
              <a:rPr lang="en-US" dirty="0">
                <a:latin typeface="Bernard MT Condensed" panose="02050806060905020404" pitchFamily="18" charset="0"/>
              </a:rPr>
            </a:br>
            <a:r>
              <a:rPr lang="en-US" dirty="0" smtClean="0">
                <a:latin typeface="Bernard MT Condensed" panose="02050806060905020404" pitchFamily="18" charset="0"/>
              </a:rPr>
              <a:t/>
            </a:r>
            <a:br>
              <a:rPr lang="en-US" dirty="0" smtClean="0">
                <a:latin typeface="Bernard MT Condensed" panose="02050806060905020404" pitchFamily="18" charset="0"/>
              </a:rPr>
            </a:br>
            <a:r>
              <a:rPr lang="en-US" dirty="0" smtClean="0">
                <a:latin typeface="Bernard MT Condensed" panose="02050806060905020404" pitchFamily="18" charset="0"/>
              </a:rPr>
              <a:t>	Life</a:t>
            </a:r>
            <a:br>
              <a:rPr lang="en-US" dirty="0" smtClean="0">
                <a:latin typeface="Bernard MT Condensed" panose="02050806060905020404" pitchFamily="18" charset="0"/>
              </a:rPr>
            </a:br>
            <a:r>
              <a:rPr lang="en-US" dirty="0" smtClean="0">
                <a:latin typeface="Bernard MT Condensed" panose="02050806060905020404" pitchFamily="18" charset="0"/>
              </a:rPr>
              <a:t>	Connection: </a:t>
            </a:r>
            <a:endParaRPr lang="en-US" dirty="0">
              <a:latin typeface="Bernard MT Condensed" panose="02050806060905020404" pitchFamily="18" charset="0"/>
            </a:endParaRPr>
          </a:p>
        </p:txBody>
      </p:sp>
      <p:sp>
        <p:nvSpPr>
          <p:cNvPr id="4" name="Text Placeholder 3"/>
          <p:cNvSpPr>
            <a:spLocks noGrp="1"/>
          </p:cNvSpPr>
          <p:nvPr>
            <p:ph type="body" sz="half" idx="2"/>
          </p:nvPr>
        </p:nvSpPr>
        <p:spPr>
          <a:xfrm>
            <a:off x="6079509" y="1027287"/>
            <a:ext cx="5742215" cy="5317069"/>
          </a:xfrm>
        </p:spPr>
        <p:txBody>
          <a:bodyPr>
            <a:noAutofit/>
          </a:bodyPr>
          <a:lstStyle/>
          <a:p>
            <a:r>
              <a:rPr lang="en-US" sz="2000" dirty="0">
                <a:latin typeface="Bell MT" panose="02020503060305020303" pitchFamily="18" charset="0"/>
              </a:rPr>
              <a:t>Will Eva and Miriam be allowed to stay together? How will they travel to the next place and how long might it take? </a:t>
            </a:r>
            <a:r>
              <a:rPr lang="en-US" sz="2000" b="1" dirty="0">
                <a:latin typeface="Bell MT" panose="02020503060305020303" pitchFamily="18" charset="0"/>
              </a:rPr>
              <a:t>DOK1 </a:t>
            </a:r>
            <a:endParaRPr lang="en-US" sz="2000" b="1" dirty="0" smtClean="0">
              <a:latin typeface="Bell MT" panose="02020503060305020303" pitchFamily="18" charset="0"/>
            </a:endParaRPr>
          </a:p>
          <a:p>
            <a:endParaRPr lang="en-US" sz="2000" dirty="0">
              <a:latin typeface="Bell MT" panose="02020503060305020303" pitchFamily="18" charset="0"/>
            </a:endParaRPr>
          </a:p>
          <a:p>
            <a:r>
              <a:rPr lang="en-US" sz="2000" dirty="0" smtClean="0">
                <a:latin typeface="Bell MT" panose="02020503060305020303" pitchFamily="18" charset="0"/>
              </a:rPr>
              <a:t>When </a:t>
            </a:r>
            <a:r>
              <a:rPr lang="en-US" sz="2000" dirty="0">
                <a:latin typeface="Bell MT" panose="02020503060305020303" pitchFamily="18" charset="0"/>
              </a:rPr>
              <a:t>Eva and Miriam were liberated, they experienced some moments of joy—joy that their experience was over and joy that they might soon go home. Why is joy important? What role could it possibly play in a place like Auschwitz? Have you ever witnessed joy in unlikely places? What is the most joyful that you have ever been?</a:t>
            </a:r>
            <a:endParaRPr lang="en-US" sz="2000" dirty="0" smtClean="0">
              <a:latin typeface="Bell MT" panose="02020503060305020303" pitchFamily="18" charset="0"/>
            </a:endParaRPr>
          </a:p>
        </p:txBody>
      </p:sp>
    </p:spTree>
    <p:extLst>
      <p:ext uri="{BB962C8B-B14F-4D97-AF65-F5344CB8AC3E}">
        <p14:creationId xmlns:p14="http://schemas.microsoft.com/office/powerpoint/2010/main" val="3552591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23</TotalTime>
  <Words>331</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Bell MT</vt:lpstr>
      <vt:lpstr>Bernard MT Condensed</vt:lpstr>
      <vt:lpstr>Franklin Gothic Book</vt:lpstr>
      <vt:lpstr>Crop</vt:lpstr>
      <vt:lpstr>Surviving the angel of death: Chapter 10</vt:lpstr>
      <vt:lpstr>PowerPoint Presentation</vt:lpstr>
      <vt:lpstr>Language  of Chapter 10  Words to know: </vt:lpstr>
      <vt:lpstr>Chapter 10 Discussion Questions</vt:lpstr>
      <vt:lpstr>Chapter 10   Predict:     Life  Connection: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Caitlyn Nix</dc:creator>
  <cp:lastModifiedBy>Caitlyn Nix</cp:lastModifiedBy>
  <cp:revision>3</cp:revision>
  <dcterms:created xsi:type="dcterms:W3CDTF">2019-03-18T03:08:02Z</dcterms:created>
  <dcterms:modified xsi:type="dcterms:W3CDTF">2019-03-18T03:31:11Z</dcterms:modified>
</cp:coreProperties>
</file>