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smtClean="0">
                <a:latin typeface="Bernard MT Condensed" panose="02050806060905020404" pitchFamily="18" charset="0"/>
              </a:rPr>
              <a:t>11</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1516527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2" name="Picture 2" descr="Image result for eva and miriam mozes in clu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685" y="505706"/>
            <a:ext cx="7972426" cy="5764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89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smtClean="0">
                <a:latin typeface="Bernard MT Condensed" panose="02050806060905020404" pitchFamily="18" charset="0"/>
              </a:rPr>
              <a:t>11</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481234" y="2068216"/>
            <a:ext cx="5067300" cy="2978401"/>
          </a:xfrm>
        </p:spPr>
        <p:txBody>
          <a:bodyPr>
            <a:normAutofit/>
          </a:bodyPr>
          <a:lstStyle/>
          <a:p>
            <a:r>
              <a:rPr lang="en-US" sz="3200" dirty="0">
                <a:latin typeface="Bell MT" panose="02020503060305020303" pitchFamily="18" charset="0"/>
              </a:rPr>
              <a:t>monitored </a:t>
            </a:r>
            <a:r>
              <a:rPr lang="en-US" sz="3200" dirty="0" smtClean="0">
                <a:latin typeface="Bell MT" panose="02020503060305020303" pitchFamily="18" charset="0"/>
              </a:rPr>
              <a:t>		monastery </a:t>
            </a:r>
          </a:p>
          <a:p>
            <a:r>
              <a:rPr lang="en-US" sz="3200" dirty="0" smtClean="0">
                <a:latin typeface="Bell MT" panose="02020503060305020303" pitchFamily="18" charset="0"/>
              </a:rPr>
              <a:t>convert 		displaced </a:t>
            </a:r>
          </a:p>
          <a:p>
            <a:r>
              <a:rPr lang="en-US" sz="3200" dirty="0" smtClean="0">
                <a:latin typeface="Bell MT" panose="02020503060305020303" pitchFamily="18" charset="0"/>
              </a:rPr>
              <a:t>conceal 		khaki </a:t>
            </a:r>
          </a:p>
          <a:p>
            <a:r>
              <a:rPr lang="en-US" sz="3200" dirty="0" smtClean="0">
                <a:latin typeface="Bell MT" panose="02020503060305020303" pitchFamily="18" charset="0"/>
              </a:rPr>
              <a:t>tunics 		ruble </a:t>
            </a:r>
            <a:endParaRPr lang="en-US" sz="3200" dirty="0" smtClean="0">
              <a:latin typeface="Bell MT" panose="02020503060305020303" pitchFamily="18" charset="0"/>
            </a:endParaRPr>
          </a:p>
        </p:txBody>
      </p:sp>
    </p:spTree>
    <p:extLst>
      <p:ext uri="{BB962C8B-B14F-4D97-AF65-F5344CB8AC3E}">
        <p14:creationId xmlns:p14="http://schemas.microsoft.com/office/powerpoint/2010/main" val="840393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a:t>
            </a:r>
            <a:r>
              <a:rPr lang="en-US" sz="5400" dirty="0" smtClean="0">
                <a:latin typeface="Bernard MT Condensed" panose="02050806060905020404" pitchFamily="18" charset="0"/>
              </a:rPr>
              <a:t>11</a:t>
            </a:r>
            <a:r>
              <a:rPr lang="en-US" sz="5400" dirty="0" smtClean="0">
                <a:latin typeface="Bernard MT Condensed" panose="02050806060905020404" pitchFamily="18" charset="0"/>
              </a:rPr>
              <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79211" y="489857"/>
            <a:ext cx="6168936" cy="5922232"/>
          </a:xfrm>
        </p:spPr>
        <p:txBody>
          <a:bodyPr>
            <a:noAutofit/>
          </a:bodyPr>
          <a:lstStyle/>
          <a:p>
            <a:endParaRPr lang="en-US" sz="2400" dirty="0" smtClean="0">
              <a:latin typeface="Bell MT" panose="02020503060305020303" pitchFamily="18" charset="0"/>
            </a:endParaRPr>
          </a:p>
          <a:p>
            <a:r>
              <a:rPr lang="en-US" sz="2400" dirty="0" smtClean="0">
                <a:latin typeface="Bell MT" panose="02020503060305020303" pitchFamily="18" charset="0"/>
              </a:rPr>
              <a:t>4</a:t>
            </a:r>
            <a:r>
              <a:rPr lang="en-US" sz="2400" dirty="0">
                <a:latin typeface="Bell MT" panose="02020503060305020303" pitchFamily="18" charset="0"/>
              </a:rPr>
              <a:t>. How does Eva react to the items that the nuns have put in her room at the monastery? Why does she react this way? (analysis) </a:t>
            </a:r>
            <a:r>
              <a:rPr lang="en-US" sz="2400" b="1" dirty="0">
                <a:latin typeface="Bell MT" panose="02020503060305020303" pitchFamily="18" charset="0"/>
              </a:rPr>
              <a:t>DOK2</a:t>
            </a:r>
            <a:r>
              <a:rPr lang="en-US" sz="2400" dirty="0">
                <a:latin typeface="Bell MT" panose="02020503060305020303" pitchFamily="18" charset="0"/>
              </a:rPr>
              <a:t> </a:t>
            </a:r>
            <a:endParaRPr lang="en-US" sz="2400" dirty="0" smtClean="0">
              <a:latin typeface="Bell MT" panose="02020503060305020303" pitchFamily="18" charset="0"/>
            </a:endParaRPr>
          </a:p>
          <a:p>
            <a:r>
              <a:rPr lang="en-US" sz="2400" dirty="0" smtClean="0">
                <a:latin typeface="Bell MT" panose="02020503060305020303" pitchFamily="18" charset="0"/>
              </a:rPr>
              <a:t>5</a:t>
            </a:r>
            <a:r>
              <a:rPr lang="en-US" sz="2400" dirty="0">
                <a:latin typeface="Bell MT" panose="02020503060305020303" pitchFamily="18" charset="0"/>
              </a:rPr>
              <a:t>. Back in the camp, Eva was sure her parents and older sisters had perished in the camp. Why has her hope been renewed? What </a:t>
            </a:r>
            <a:r>
              <a:rPr lang="en-US" sz="2400" dirty="0" err="1">
                <a:latin typeface="Bell MT" panose="02020503060305020303" pitchFamily="18" charset="0"/>
              </a:rPr>
              <a:t>infl</a:t>
            </a:r>
            <a:r>
              <a:rPr lang="en-US" sz="2400" dirty="0">
                <a:latin typeface="Bell MT" panose="02020503060305020303" pitchFamily="18" charset="0"/>
              </a:rPr>
              <a:t> </a:t>
            </a:r>
            <a:r>
              <a:rPr lang="en-US" sz="2400" dirty="0" err="1">
                <a:latin typeface="Bell MT" panose="02020503060305020303" pitchFamily="18" charset="0"/>
              </a:rPr>
              <a:t>uenced</a:t>
            </a:r>
            <a:r>
              <a:rPr lang="en-US" sz="2400" dirty="0">
                <a:latin typeface="Bell MT" panose="02020503060305020303" pitchFamily="18" charset="0"/>
              </a:rPr>
              <a:t> her change in thinking? Use evidence from the text to support your answer. (synthesis) </a:t>
            </a:r>
            <a:r>
              <a:rPr lang="en-US" sz="2400" b="1" dirty="0">
                <a:latin typeface="Bell MT" panose="02020503060305020303" pitchFamily="18" charset="0"/>
              </a:rPr>
              <a:t>DOK2</a:t>
            </a:r>
            <a:r>
              <a:rPr lang="en-US" sz="2400" dirty="0">
                <a:latin typeface="Bell MT" panose="02020503060305020303" pitchFamily="18" charset="0"/>
              </a:rPr>
              <a:t> </a:t>
            </a:r>
            <a:endParaRPr lang="en-US" sz="2400" dirty="0" smtClean="0">
              <a:latin typeface="Bell MT" panose="02020503060305020303" pitchFamily="18" charset="0"/>
            </a:endParaRPr>
          </a:p>
          <a:p>
            <a:r>
              <a:rPr lang="en-US" sz="2400" dirty="0" smtClean="0">
                <a:latin typeface="Bell MT" panose="02020503060305020303" pitchFamily="18" charset="0"/>
              </a:rPr>
              <a:t>6</a:t>
            </a:r>
            <a:r>
              <a:rPr lang="en-US" sz="2400" dirty="0">
                <a:latin typeface="Bell MT" panose="02020503060305020303" pitchFamily="18" charset="0"/>
              </a:rPr>
              <a:t>. Evaluate the traits of Mrs. </a:t>
            </a:r>
            <a:r>
              <a:rPr lang="en-US" sz="2400" dirty="0" err="1">
                <a:latin typeface="Bell MT" panose="02020503060305020303" pitchFamily="18" charset="0"/>
              </a:rPr>
              <a:t>Csengari’s</a:t>
            </a:r>
            <a:r>
              <a:rPr lang="en-US" sz="2400" dirty="0">
                <a:latin typeface="Bell MT" panose="02020503060305020303" pitchFamily="18" charset="0"/>
              </a:rPr>
              <a:t> character. Give evidence from the text to support your view. (evaluation) </a:t>
            </a:r>
            <a:r>
              <a:rPr lang="en-US" sz="2400" b="1" dirty="0">
                <a:latin typeface="Bell MT" panose="02020503060305020303" pitchFamily="18" charset="0"/>
              </a:rPr>
              <a:t>DOK2</a:t>
            </a:r>
            <a:endParaRPr lang="en-US" sz="2200" b="1" dirty="0">
              <a:latin typeface="Bell MT" panose="02020503060305020303" pitchFamily="18" charset="0"/>
            </a:endParaRPr>
          </a:p>
        </p:txBody>
      </p:sp>
      <p:sp>
        <p:nvSpPr>
          <p:cNvPr id="5" name="TextBox 4"/>
          <p:cNvSpPr txBox="1"/>
          <p:nvPr/>
        </p:nvSpPr>
        <p:spPr>
          <a:xfrm>
            <a:off x="268091" y="2782389"/>
            <a:ext cx="4713514" cy="3693319"/>
          </a:xfrm>
          <a:prstGeom prst="rect">
            <a:avLst/>
          </a:prstGeom>
          <a:noFill/>
        </p:spPr>
        <p:txBody>
          <a:bodyPr wrap="square" rtlCol="0">
            <a:spAutoFit/>
          </a:bodyPr>
          <a:lstStyle/>
          <a:p>
            <a:pPr marL="342900" lvl="0" indent="-342900">
              <a:buAutoNum type="arabicPeriod"/>
              <a:defRPr/>
            </a:pPr>
            <a:r>
              <a:rPr lang="en-US" dirty="0" smtClean="0">
                <a:latin typeface="Bell MT" panose="02020503060305020303" pitchFamily="18" charset="0"/>
              </a:rPr>
              <a:t>Why </a:t>
            </a:r>
            <a:r>
              <a:rPr lang="en-US" dirty="0">
                <a:latin typeface="Bell MT" panose="02020503060305020303" pitchFamily="18" charset="0"/>
              </a:rPr>
              <a:t>doesn’t Eva know about countries like Poland and the Soviet Union? (knowledge) </a:t>
            </a:r>
            <a:r>
              <a:rPr lang="en-US" b="1" dirty="0">
                <a:latin typeface="Bell MT" panose="02020503060305020303" pitchFamily="18" charset="0"/>
              </a:rPr>
              <a:t>DOK1 </a:t>
            </a:r>
          </a:p>
          <a:p>
            <a:pPr marL="342900" lvl="0" indent="-342900">
              <a:buAutoNum type="arabicPeriod"/>
              <a:defRPr/>
            </a:pPr>
            <a:endParaRPr lang="en-US"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Why </a:t>
            </a:r>
            <a:r>
              <a:rPr lang="en-US" dirty="0">
                <a:latin typeface="Bell MT" panose="02020503060305020303" pitchFamily="18" charset="0"/>
              </a:rPr>
              <a:t>does the Soviet soldier fi re his gun when Eva tries to take the </a:t>
            </a:r>
            <a:r>
              <a:rPr lang="en-US" dirty="0" smtClean="0">
                <a:latin typeface="Bell MT" panose="02020503060305020303" pitchFamily="18" charset="0"/>
              </a:rPr>
              <a:t>flour</a:t>
            </a:r>
            <a:r>
              <a:rPr lang="en-US" dirty="0">
                <a:latin typeface="Bell MT" panose="02020503060305020303" pitchFamily="18" charset="0"/>
              </a:rPr>
              <a:t>? Why does she think he fi red? (comprehension) </a:t>
            </a:r>
            <a:r>
              <a:rPr lang="en-US" b="1" dirty="0" smtClean="0">
                <a:latin typeface="Bell MT" panose="02020503060305020303" pitchFamily="18" charset="0"/>
              </a:rPr>
              <a:t>DOK1</a:t>
            </a:r>
          </a:p>
          <a:p>
            <a:pPr marL="342900" lvl="0" indent="-342900">
              <a:buAutoNum type="arabicPeriod"/>
              <a:defRPr/>
            </a:pPr>
            <a:endParaRPr lang="en-US" b="1"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Why </a:t>
            </a:r>
            <a:r>
              <a:rPr lang="en-US" dirty="0">
                <a:latin typeface="Bell MT" panose="02020503060305020303" pitchFamily="18" charset="0"/>
              </a:rPr>
              <a:t>does Eva </a:t>
            </a:r>
            <a:r>
              <a:rPr lang="en-US" dirty="0" smtClean="0">
                <a:latin typeface="Bell MT" panose="02020503060305020303" pitchFamily="18" charset="0"/>
              </a:rPr>
              <a:t>finally </a:t>
            </a:r>
            <a:r>
              <a:rPr lang="en-US" dirty="0">
                <a:latin typeface="Bell MT" panose="02020503060305020303" pitchFamily="18" charset="0"/>
              </a:rPr>
              <a:t>feel that she and Miriam are part of a family again with Mrs. </a:t>
            </a:r>
            <a:r>
              <a:rPr lang="en-US" dirty="0" err="1">
                <a:latin typeface="Bell MT" panose="02020503060305020303" pitchFamily="18" charset="0"/>
              </a:rPr>
              <a:t>Csengari</a:t>
            </a:r>
            <a:r>
              <a:rPr lang="en-US" dirty="0">
                <a:latin typeface="Bell MT" panose="02020503060305020303" pitchFamily="18" charset="0"/>
              </a:rPr>
              <a:t> and Mrs. </a:t>
            </a:r>
            <a:r>
              <a:rPr lang="en-US" dirty="0" err="1">
                <a:latin typeface="Bell MT" panose="02020503060305020303" pitchFamily="18" charset="0"/>
              </a:rPr>
              <a:t>Goldenthal</a:t>
            </a:r>
            <a:r>
              <a:rPr lang="en-US" dirty="0">
                <a:latin typeface="Bell MT" panose="02020503060305020303" pitchFamily="18" charset="0"/>
              </a:rPr>
              <a:t>? What makes you feel “at home” when you are not with your family? (application) </a:t>
            </a:r>
            <a:r>
              <a:rPr lang="en-US" b="1" dirty="0">
                <a:latin typeface="Bell MT" panose="02020503060305020303" pitchFamily="18" charset="0"/>
              </a:rPr>
              <a:t>DOK2</a:t>
            </a:r>
            <a:endParaRPr lang="en-US"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2100249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smtClean="0">
                <a:latin typeface="Bernard MT Condensed" panose="02050806060905020404" pitchFamily="18" charset="0"/>
              </a:rPr>
              <a:t>11</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6079509" y="1027287"/>
            <a:ext cx="5742215" cy="5317069"/>
          </a:xfrm>
        </p:spPr>
        <p:txBody>
          <a:bodyPr>
            <a:noAutofit/>
          </a:bodyPr>
          <a:lstStyle/>
          <a:p>
            <a:r>
              <a:rPr lang="en-US" sz="2000" dirty="0">
                <a:latin typeface="Bell MT" panose="02020503060305020303" pitchFamily="18" charset="0"/>
              </a:rPr>
              <a:t>What will Eva and Miriam fi </a:t>
            </a:r>
            <a:r>
              <a:rPr lang="en-US" sz="2000" dirty="0" err="1">
                <a:latin typeface="Bell MT" panose="02020503060305020303" pitchFamily="18" charset="0"/>
              </a:rPr>
              <a:t>nd</a:t>
            </a:r>
            <a:r>
              <a:rPr lang="en-US" sz="2000" dirty="0">
                <a:latin typeface="Bell MT" panose="02020503060305020303" pitchFamily="18" charset="0"/>
              </a:rPr>
              <a:t> when they reach </a:t>
            </a:r>
            <a:r>
              <a:rPr lang="en-US" sz="2000" dirty="0" err="1">
                <a:latin typeface="Bell MT" panose="02020503060305020303" pitchFamily="18" charset="0"/>
              </a:rPr>
              <a:t>Portz</a:t>
            </a:r>
            <a:r>
              <a:rPr lang="en-US" sz="2000" dirty="0">
                <a:latin typeface="Bell MT" panose="02020503060305020303" pitchFamily="18" charset="0"/>
              </a:rPr>
              <a:t>? How will their former neighbors react? </a:t>
            </a:r>
            <a:r>
              <a:rPr lang="en-US" sz="2000" dirty="0" smtClean="0">
                <a:latin typeface="Bell MT" panose="02020503060305020303" pitchFamily="18" charset="0"/>
              </a:rPr>
              <a:t>DOK2</a:t>
            </a:r>
          </a:p>
          <a:p>
            <a:endParaRPr lang="en-US" sz="2000" dirty="0">
              <a:latin typeface="Bell MT" panose="02020503060305020303" pitchFamily="18" charset="0"/>
            </a:endParaRPr>
          </a:p>
          <a:p>
            <a:endParaRPr lang="en-US" sz="2000" dirty="0" smtClean="0">
              <a:latin typeface="Bell MT" panose="02020503060305020303" pitchFamily="18" charset="0"/>
            </a:endParaRPr>
          </a:p>
          <a:p>
            <a:r>
              <a:rPr lang="en-US" sz="2000" dirty="0" smtClean="0">
                <a:latin typeface="Bell MT" panose="02020503060305020303" pitchFamily="18" charset="0"/>
              </a:rPr>
              <a:t>In </a:t>
            </a:r>
            <a:r>
              <a:rPr lang="en-US" sz="2000" dirty="0">
                <a:latin typeface="Bell MT" panose="02020503060305020303" pitchFamily="18" charset="0"/>
              </a:rPr>
              <a:t>this chapter Mrs. </a:t>
            </a:r>
            <a:r>
              <a:rPr lang="en-US" sz="2000" dirty="0" err="1">
                <a:latin typeface="Bell MT" panose="02020503060305020303" pitchFamily="18" charset="0"/>
              </a:rPr>
              <a:t>Csengari</a:t>
            </a:r>
            <a:r>
              <a:rPr lang="en-US" sz="2000" dirty="0">
                <a:latin typeface="Bell MT" panose="02020503060305020303" pitchFamily="18" charset="0"/>
              </a:rPr>
              <a:t> and Mrs. </a:t>
            </a:r>
            <a:r>
              <a:rPr lang="en-US" sz="2000" dirty="0" err="1">
                <a:latin typeface="Bell MT" panose="02020503060305020303" pitchFamily="18" charset="0"/>
              </a:rPr>
              <a:t>Goldenthal</a:t>
            </a:r>
            <a:r>
              <a:rPr lang="en-US" sz="2000" dirty="0">
                <a:latin typeface="Bell MT" panose="02020503060305020303" pitchFamily="18" charset="0"/>
              </a:rPr>
              <a:t> vow to tell the world what happened to them in the camps. Similarly, many people who go through traumatic events wish to share their experiences with others. What is the purpose of this? What are possible effects of this sharing? Why do all types of survivors feel that this is extremely important? Have you ever learned anything from someone else’s story?</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2733299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TotalTime>
  <Words>325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11</vt:lpstr>
      <vt:lpstr>PowerPoint Presentation</vt:lpstr>
      <vt:lpstr>Language  of Chapter 11  Words to know: </vt:lpstr>
      <vt:lpstr>Chapter 11 Discussion Questions</vt:lpstr>
      <vt:lpstr>Chapter 11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11</dc:title>
  <dc:creator>Caitlyn Nix</dc:creator>
  <cp:lastModifiedBy>Caitlyn Nix</cp:lastModifiedBy>
  <cp:revision>2</cp:revision>
  <dcterms:created xsi:type="dcterms:W3CDTF">2019-03-25T01:57:40Z</dcterms:created>
  <dcterms:modified xsi:type="dcterms:W3CDTF">2019-03-25T02:14:19Z</dcterms:modified>
</cp:coreProperties>
</file>