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5" d="100"/>
          <a:sy n="85" d="100"/>
        </p:scale>
        <p:origin x="13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3/24/2019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3/24/2019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3/24/2019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3/24/2019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3/24/2019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3/24/2019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3/24/2019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3/24/2019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3/24/2019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Bernard MT Condensed" panose="02050806060905020404" pitchFamily="18" charset="0"/>
              </a:rPr>
              <a:t>Surviving the angel of death: Chapter </a:t>
            </a:r>
            <a:r>
              <a:rPr lang="en-US" dirty="0" smtClean="0">
                <a:latin typeface="Bernard MT Condensed" panose="02050806060905020404" pitchFamily="18" charset="0"/>
              </a:rPr>
              <a:t>12</a:t>
            </a:r>
            <a:endParaRPr lang="en-US" dirty="0">
              <a:latin typeface="Bernard MT Condensed" panose="02050806060905020404" pitchFamily="18" charset="0"/>
            </a:endParaRPr>
          </a:p>
        </p:txBody>
      </p:sp>
      <p:sp>
        <p:nvSpPr>
          <p:cNvPr id="3" name="Subtitle 2"/>
          <p:cNvSpPr>
            <a:spLocks noGrp="1"/>
          </p:cNvSpPr>
          <p:nvPr>
            <p:ph type="subTitle" idx="1"/>
          </p:nvPr>
        </p:nvSpPr>
        <p:spPr/>
        <p:txBody>
          <a:bodyPr/>
          <a:lstStyle/>
          <a:p>
            <a:r>
              <a:rPr lang="en-US" dirty="0" smtClean="0">
                <a:latin typeface="Bell MT" panose="02020503060305020303" pitchFamily="18" charset="0"/>
              </a:rPr>
              <a:t>Eva </a:t>
            </a:r>
            <a:r>
              <a:rPr lang="en-US" dirty="0" err="1" smtClean="0">
                <a:latin typeface="Bell MT" panose="02020503060305020303" pitchFamily="18" charset="0"/>
              </a:rPr>
              <a:t>Mozes</a:t>
            </a:r>
            <a:r>
              <a:rPr lang="en-US" dirty="0" smtClean="0">
                <a:latin typeface="Bell MT" panose="02020503060305020303" pitchFamily="18" charset="0"/>
              </a:rPr>
              <a:t> </a:t>
            </a:r>
            <a:r>
              <a:rPr lang="en-US" dirty="0" err="1" smtClean="0">
                <a:latin typeface="Bell MT" panose="02020503060305020303" pitchFamily="18" charset="0"/>
              </a:rPr>
              <a:t>Kor</a:t>
            </a:r>
            <a:r>
              <a:rPr lang="en-US" dirty="0" smtClean="0">
                <a:latin typeface="Bell MT" panose="02020503060305020303" pitchFamily="18" charset="0"/>
              </a:rPr>
              <a:t> and Lisa </a:t>
            </a:r>
            <a:r>
              <a:rPr lang="en-US" dirty="0" err="1" smtClean="0">
                <a:latin typeface="Bell MT" panose="02020503060305020303" pitchFamily="18" charset="0"/>
              </a:rPr>
              <a:t>Rojany</a:t>
            </a:r>
            <a:r>
              <a:rPr lang="en-US" dirty="0" smtClean="0">
                <a:latin typeface="Bell MT" panose="02020503060305020303" pitchFamily="18" charset="0"/>
              </a:rPr>
              <a:t> </a:t>
            </a:r>
            <a:r>
              <a:rPr lang="en-US" dirty="0" err="1" smtClean="0">
                <a:latin typeface="Bell MT" panose="02020503060305020303" pitchFamily="18" charset="0"/>
              </a:rPr>
              <a:t>Buccieri</a:t>
            </a:r>
            <a:endParaRPr lang="en-US" dirty="0">
              <a:latin typeface="Bell MT" panose="02020503060305020303" pitchFamily="18" charset="0"/>
            </a:endParaRPr>
          </a:p>
        </p:txBody>
      </p:sp>
    </p:spTree>
    <p:extLst>
      <p:ext uri="{BB962C8B-B14F-4D97-AF65-F5344CB8AC3E}">
        <p14:creationId xmlns:p14="http://schemas.microsoft.com/office/powerpoint/2010/main" val="12550469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5029" y="744583"/>
            <a:ext cx="1324402" cy="1631216"/>
          </a:xfrm>
          <a:prstGeom prst="rect">
            <a:avLst/>
          </a:prstGeom>
          <a:noFill/>
        </p:spPr>
        <p:txBody>
          <a:bodyPr wrap="none" rtlCol="0">
            <a:spAutoFit/>
          </a:bodyPr>
          <a:lstStyle/>
          <a:p>
            <a:r>
              <a:rPr lang="en-US" sz="2000" dirty="0" smtClean="0">
                <a:latin typeface="Bernard MT Condensed" panose="02050806060905020404" pitchFamily="18" charset="0"/>
              </a:rPr>
              <a:t>I notice…</a:t>
            </a:r>
          </a:p>
          <a:p>
            <a:endParaRPr lang="en-US" sz="2000" dirty="0">
              <a:latin typeface="Bernard MT Condensed" panose="02050806060905020404" pitchFamily="18" charset="0"/>
            </a:endParaRPr>
          </a:p>
          <a:p>
            <a:r>
              <a:rPr lang="en-US" sz="2000" dirty="0" smtClean="0">
                <a:latin typeface="Bernard MT Condensed" panose="02050806060905020404" pitchFamily="18" charset="0"/>
              </a:rPr>
              <a:t>I wonder…</a:t>
            </a:r>
          </a:p>
          <a:p>
            <a:endParaRPr lang="en-US" sz="2000" dirty="0">
              <a:latin typeface="Bernard MT Condensed" panose="02050806060905020404" pitchFamily="18" charset="0"/>
            </a:endParaRPr>
          </a:p>
          <a:p>
            <a:r>
              <a:rPr lang="en-US" sz="2000" dirty="0" smtClean="0">
                <a:latin typeface="Bernard MT Condensed" panose="02050806060905020404" pitchFamily="18" charset="0"/>
              </a:rPr>
              <a:t>What if…</a:t>
            </a:r>
            <a:endParaRPr lang="en-US" sz="2000" dirty="0">
              <a:latin typeface="Bernard MT Condensed" panose="02050806060905020404" pitchFamily="18" charset="0"/>
            </a:endParaRPr>
          </a:p>
        </p:txBody>
      </p:sp>
      <p:pic>
        <p:nvPicPr>
          <p:cNvPr id="3" name="Picture 2"/>
          <p:cNvPicPr>
            <a:picLocks noChangeAspect="1"/>
          </p:cNvPicPr>
          <p:nvPr/>
        </p:nvPicPr>
        <p:blipFill>
          <a:blip r:embed="rId2"/>
          <a:stretch>
            <a:fillRect/>
          </a:stretch>
        </p:blipFill>
        <p:spPr>
          <a:xfrm>
            <a:off x="4180770" y="744583"/>
            <a:ext cx="5290608" cy="5409766"/>
          </a:xfrm>
          <a:prstGeom prst="rect">
            <a:avLst/>
          </a:prstGeom>
        </p:spPr>
      </p:pic>
    </p:spTree>
    <p:extLst>
      <p:ext uri="{BB962C8B-B14F-4D97-AF65-F5344CB8AC3E}">
        <p14:creationId xmlns:p14="http://schemas.microsoft.com/office/powerpoint/2010/main" val="31963732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2276" y="2085107"/>
            <a:ext cx="3855720" cy="2944621"/>
          </a:xfrm>
        </p:spPr>
        <p:txBody>
          <a:bodyPr/>
          <a:lstStyle/>
          <a:p>
            <a:r>
              <a:rPr lang="en-US" dirty="0" smtClean="0">
                <a:latin typeface="Bernard MT Condensed" panose="02050806060905020404" pitchFamily="18" charset="0"/>
              </a:rPr>
              <a:t>Language </a:t>
            </a:r>
            <a:br>
              <a:rPr lang="en-US" dirty="0" smtClean="0">
                <a:latin typeface="Bernard MT Condensed" panose="02050806060905020404" pitchFamily="18" charset="0"/>
              </a:rPr>
            </a:br>
            <a:r>
              <a:rPr lang="en-US" dirty="0" smtClean="0">
                <a:latin typeface="Bernard MT Condensed" panose="02050806060905020404" pitchFamily="18" charset="0"/>
              </a:rPr>
              <a:t>of Chapter </a:t>
            </a:r>
            <a:r>
              <a:rPr lang="en-US" dirty="0" smtClean="0">
                <a:latin typeface="Bernard MT Condensed" panose="02050806060905020404" pitchFamily="18" charset="0"/>
              </a:rPr>
              <a:t>12</a:t>
            </a:r>
            <a:r>
              <a:rPr lang="en-US" dirty="0" smtClean="0">
                <a:latin typeface="Bernard MT Condensed" panose="02050806060905020404" pitchFamily="18" charset="0"/>
              </a:rPr>
              <a:t/>
            </a:r>
            <a:br>
              <a:rPr lang="en-US" dirty="0" smtClean="0">
                <a:latin typeface="Bernard MT Condensed" panose="02050806060905020404" pitchFamily="18" charset="0"/>
              </a:rPr>
            </a:br>
            <a:r>
              <a:rPr lang="en-US" dirty="0">
                <a:latin typeface="Bernard MT Condensed" panose="02050806060905020404" pitchFamily="18" charset="0"/>
              </a:rPr>
              <a:t/>
            </a:r>
            <a:br>
              <a:rPr lang="en-US" dirty="0">
                <a:latin typeface="Bernard MT Condensed" panose="02050806060905020404" pitchFamily="18" charset="0"/>
              </a:rPr>
            </a:br>
            <a:r>
              <a:rPr lang="en-US" sz="3600" dirty="0" smtClean="0">
                <a:latin typeface="Bernard MT Condensed" panose="02050806060905020404" pitchFamily="18" charset="0"/>
              </a:rPr>
              <a:t>Words to know: </a:t>
            </a:r>
            <a:endParaRPr lang="en-US" sz="3600" dirty="0">
              <a:latin typeface="Bernard MT Condensed" panose="02050806060905020404" pitchFamily="18" charset="0"/>
            </a:endParaRPr>
          </a:p>
        </p:txBody>
      </p:sp>
      <p:sp>
        <p:nvSpPr>
          <p:cNvPr id="4" name="Text Placeholder 3"/>
          <p:cNvSpPr>
            <a:spLocks noGrp="1"/>
          </p:cNvSpPr>
          <p:nvPr>
            <p:ph type="body" sz="half" idx="2"/>
          </p:nvPr>
        </p:nvSpPr>
        <p:spPr>
          <a:xfrm>
            <a:off x="5937955" y="1185333"/>
            <a:ext cx="5881511" cy="4876799"/>
          </a:xfrm>
        </p:spPr>
        <p:txBody>
          <a:bodyPr>
            <a:normAutofit/>
          </a:bodyPr>
          <a:lstStyle/>
          <a:p>
            <a:r>
              <a:rPr lang="en-US" sz="3200" dirty="0">
                <a:latin typeface="Bell MT" panose="02020503060305020303" pitchFamily="18" charset="0"/>
              </a:rPr>
              <a:t>testify </a:t>
            </a:r>
            <a:r>
              <a:rPr lang="en-US" sz="3200" dirty="0" smtClean="0">
                <a:latin typeface="Bell MT" panose="02020503060305020303" pitchFamily="18" charset="0"/>
              </a:rPr>
              <a:t>			rubble </a:t>
            </a:r>
          </a:p>
          <a:p>
            <a:r>
              <a:rPr lang="en-US" sz="3200" dirty="0" smtClean="0">
                <a:latin typeface="Bell MT" panose="02020503060305020303" pitchFamily="18" charset="0"/>
              </a:rPr>
              <a:t>communist </a:t>
            </a:r>
            <a:r>
              <a:rPr lang="en-US" sz="3200" dirty="0">
                <a:latin typeface="Bell MT" panose="02020503060305020303" pitchFamily="18" charset="0"/>
              </a:rPr>
              <a:t>rule </a:t>
            </a:r>
            <a:r>
              <a:rPr lang="en-US" sz="3200" dirty="0" smtClean="0">
                <a:latin typeface="Bell MT" panose="02020503060305020303" pitchFamily="18" charset="0"/>
              </a:rPr>
              <a:t>		disheveled</a:t>
            </a:r>
          </a:p>
          <a:p>
            <a:r>
              <a:rPr lang="en-US" sz="3200" dirty="0" smtClean="0">
                <a:latin typeface="Bell MT" panose="02020503060305020303" pitchFamily="18" charset="0"/>
              </a:rPr>
              <a:t>displaced </a:t>
            </a:r>
            <a:r>
              <a:rPr lang="en-US" sz="3200" dirty="0">
                <a:latin typeface="Bell MT" panose="02020503060305020303" pitchFamily="18" charset="0"/>
              </a:rPr>
              <a:t>persons </a:t>
            </a:r>
            <a:r>
              <a:rPr lang="en-US" sz="3200" dirty="0" smtClean="0">
                <a:latin typeface="Bell MT" panose="02020503060305020303" pitchFamily="18" charset="0"/>
              </a:rPr>
              <a:t>	untilled </a:t>
            </a:r>
          </a:p>
          <a:p>
            <a:r>
              <a:rPr lang="en-US" sz="3200" dirty="0" smtClean="0">
                <a:latin typeface="Bell MT" panose="02020503060305020303" pitchFamily="18" charset="0"/>
              </a:rPr>
              <a:t>neglected 			abandoned </a:t>
            </a:r>
          </a:p>
          <a:p>
            <a:r>
              <a:rPr lang="en-US" sz="3200" dirty="0" smtClean="0">
                <a:latin typeface="Bell MT" panose="02020503060305020303" pitchFamily="18" charset="0"/>
              </a:rPr>
              <a:t>looted 			remnants </a:t>
            </a:r>
          </a:p>
          <a:p>
            <a:r>
              <a:rPr lang="en-US" sz="3200" dirty="0" smtClean="0">
                <a:latin typeface="Bell MT" panose="02020503060305020303" pitchFamily="18" charset="0"/>
              </a:rPr>
              <a:t>wadded </a:t>
            </a:r>
            <a:r>
              <a:rPr lang="en-US" sz="3200" dirty="0">
                <a:latin typeface="Bell MT" panose="02020503060305020303" pitchFamily="18" charset="0"/>
              </a:rPr>
              <a:t>up </a:t>
            </a:r>
            <a:r>
              <a:rPr lang="en-US" sz="3200" dirty="0" smtClean="0">
                <a:latin typeface="Bell MT" panose="02020503060305020303" pitchFamily="18" charset="0"/>
              </a:rPr>
              <a:t>		traced</a:t>
            </a:r>
            <a:endParaRPr lang="en-US" sz="3200" dirty="0" smtClean="0">
              <a:latin typeface="Bell MT" panose="02020503060305020303" pitchFamily="18" charset="0"/>
            </a:endParaRPr>
          </a:p>
        </p:txBody>
      </p:sp>
    </p:spTree>
    <p:extLst>
      <p:ext uri="{BB962C8B-B14F-4D97-AF65-F5344CB8AC3E}">
        <p14:creationId xmlns:p14="http://schemas.microsoft.com/office/powerpoint/2010/main" val="41336089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189" y="489857"/>
            <a:ext cx="3855720" cy="2292532"/>
          </a:xfrm>
        </p:spPr>
        <p:txBody>
          <a:bodyPr/>
          <a:lstStyle/>
          <a:p>
            <a:r>
              <a:rPr lang="en-US" sz="5400" dirty="0" smtClean="0">
                <a:latin typeface="Bernard MT Condensed" panose="02050806060905020404" pitchFamily="18" charset="0"/>
              </a:rPr>
              <a:t>Chapter </a:t>
            </a:r>
            <a:r>
              <a:rPr lang="en-US" sz="5400" dirty="0" smtClean="0">
                <a:latin typeface="Bernard MT Condensed" panose="02050806060905020404" pitchFamily="18" charset="0"/>
              </a:rPr>
              <a:t>12</a:t>
            </a:r>
            <a:r>
              <a:rPr lang="en-US" sz="5400" dirty="0" smtClean="0">
                <a:latin typeface="Bernard MT Condensed" panose="02050806060905020404" pitchFamily="18" charset="0"/>
              </a:rPr>
              <a:t/>
            </a:r>
            <a:br>
              <a:rPr lang="en-US" sz="5400" dirty="0" smtClean="0">
                <a:latin typeface="Bernard MT Condensed" panose="02050806060905020404" pitchFamily="18" charset="0"/>
              </a:rPr>
            </a:br>
            <a:r>
              <a:rPr lang="en-US" sz="5400" dirty="0" smtClean="0">
                <a:latin typeface="Bernard MT Condensed" panose="02050806060905020404" pitchFamily="18" charset="0"/>
              </a:rPr>
              <a:t>Discussion</a:t>
            </a:r>
            <a:br>
              <a:rPr lang="en-US" sz="5400" dirty="0" smtClean="0">
                <a:latin typeface="Bernard MT Condensed" panose="02050806060905020404" pitchFamily="18" charset="0"/>
              </a:rPr>
            </a:br>
            <a:r>
              <a:rPr lang="en-US" sz="5400" dirty="0" smtClean="0">
                <a:latin typeface="Bernard MT Condensed" panose="02050806060905020404" pitchFamily="18" charset="0"/>
              </a:rPr>
              <a:t>Questions</a:t>
            </a:r>
            <a:endParaRPr lang="en-US" sz="5400" dirty="0">
              <a:latin typeface="Bernard MT Condensed" panose="02050806060905020404" pitchFamily="18" charset="0"/>
            </a:endParaRPr>
          </a:p>
        </p:txBody>
      </p:sp>
      <p:sp>
        <p:nvSpPr>
          <p:cNvPr id="4" name="Text Placeholder 3"/>
          <p:cNvSpPr>
            <a:spLocks noGrp="1"/>
          </p:cNvSpPr>
          <p:nvPr>
            <p:ph type="body" sz="half" idx="2"/>
          </p:nvPr>
        </p:nvSpPr>
        <p:spPr>
          <a:xfrm>
            <a:off x="5879211" y="489857"/>
            <a:ext cx="6168936" cy="5922232"/>
          </a:xfrm>
        </p:spPr>
        <p:txBody>
          <a:bodyPr>
            <a:noAutofit/>
          </a:bodyPr>
          <a:lstStyle/>
          <a:p>
            <a:r>
              <a:rPr lang="en-US" sz="2000" dirty="0">
                <a:latin typeface="Bell MT" panose="02020503060305020303" pitchFamily="18" charset="0"/>
              </a:rPr>
              <a:t>4. On the train ride, why do you think Eva and Miriam choose not to talk about their feelings or this trip? What might have happened if they had discussed it? (analysis) </a:t>
            </a:r>
            <a:r>
              <a:rPr lang="en-US" sz="2000" b="1" dirty="0">
                <a:latin typeface="Bell MT" panose="02020503060305020303" pitchFamily="18" charset="0"/>
              </a:rPr>
              <a:t>DOK2 </a:t>
            </a:r>
            <a:endParaRPr lang="en-US" sz="2000" b="1" dirty="0" smtClean="0">
              <a:latin typeface="Bell MT" panose="02020503060305020303" pitchFamily="18" charset="0"/>
            </a:endParaRPr>
          </a:p>
          <a:p>
            <a:r>
              <a:rPr lang="en-US" sz="2000" dirty="0" smtClean="0">
                <a:latin typeface="Bell MT" panose="02020503060305020303" pitchFamily="18" charset="0"/>
              </a:rPr>
              <a:t>5</a:t>
            </a:r>
            <a:r>
              <a:rPr lang="en-US" sz="2000" dirty="0">
                <a:latin typeface="Bell MT" panose="02020503060305020303" pitchFamily="18" charset="0"/>
              </a:rPr>
              <a:t>. What does Eva fi </a:t>
            </a:r>
            <a:r>
              <a:rPr lang="en-US" sz="2000" dirty="0" err="1">
                <a:latin typeface="Bell MT" panose="02020503060305020303" pitchFamily="18" charset="0"/>
              </a:rPr>
              <a:t>nd</a:t>
            </a:r>
            <a:r>
              <a:rPr lang="en-US" sz="2000" dirty="0">
                <a:latin typeface="Bell MT" panose="02020503060305020303" pitchFamily="18" charset="0"/>
              </a:rPr>
              <a:t> crumpled on the </a:t>
            </a:r>
            <a:r>
              <a:rPr lang="en-US" sz="2000" dirty="0" err="1">
                <a:latin typeface="Bell MT" panose="02020503060305020303" pitchFamily="18" charset="0"/>
              </a:rPr>
              <a:t>fl</a:t>
            </a:r>
            <a:r>
              <a:rPr lang="en-US" sz="2000" dirty="0">
                <a:latin typeface="Bell MT" panose="02020503060305020303" pitchFamily="18" charset="0"/>
              </a:rPr>
              <a:t> </a:t>
            </a:r>
            <a:r>
              <a:rPr lang="en-US" sz="2000" dirty="0" err="1">
                <a:latin typeface="Bell MT" panose="02020503060305020303" pitchFamily="18" charset="0"/>
              </a:rPr>
              <a:t>oor</a:t>
            </a:r>
            <a:r>
              <a:rPr lang="en-US" sz="2000" dirty="0">
                <a:latin typeface="Bell MT" panose="02020503060305020303" pitchFamily="18" charset="0"/>
              </a:rPr>
              <a:t> of her home? Why might they have been crumpled? Find images of these photos in the book. How do you know which ones they are? (analysis) </a:t>
            </a:r>
            <a:r>
              <a:rPr lang="en-US" sz="2000" b="1" dirty="0">
                <a:latin typeface="Bell MT" panose="02020503060305020303" pitchFamily="18" charset="0"/>
              </a:rPr>
              <a:t>DOK1 </a:t>
            </a:r>
            <a:endParaRPr lang="en-US" sz="2000" b="1" dirty="0" smtClean="0">
              <a:latin typeface="Bell MT" panose="02020503060305020303" pitchFamily="18" charset="0"/>
            </a:endParaRPr>
          </a:p>
          <a:p>
            <a:r>
              <a:rPr lang="en-US" sz="2000" dirty="0" smtClean="0">
                <a:latin typeface="Bell MT" panose="02020503060305020303" pitchFamily="18" charset="0"/>
              </a:rPr>
              <a:t>6</a:t>
            </a:r>
            <a:r>
              <a:rPr lang="en-US" sz="2000" dirty="0">
                <a:latin typeface="Bell MT" panose="02020503060305020303" pitchFamily="18" charset="0"/>
              </a:rPr>
              <a:t>. As Eva, Miriam, and </a:t>
            </a:r>
            <a:r>
              <a:rPr lang="en-US" sz="2000" dirty="0" err="1">
                <a:latin typeface="Bell MT" panose="02020503060305020303" pitchFamily="18" charset="0"/>
              </a:rPr>
              <a:t>Shmilu</a:t>
            </a:r>
            <a:r>
              <a:rPr lang="en-US" sz="2000" dirty="0">
                <a:latin typeface="Bell MT" panose="02020503060305020303" pitchFamily="18" charset="0"/>
              </a:rPr>
              <a:t> leave the village, their former neighbors watch them go. Eva is angry but says nothing. Should she have said something? Why doesn’t she? What might she have wanted to say? How would the villagers have reacted if Eva had voiced her thoughts? Compose a fi </a:t>
            </a:r>
            <a:r>
              <a:rPr lang="en-US" sz="2000" dirty="0" err="1">
                <a:latin typeface="Bell MT" panose="02020503060305020303" pitchFamily="18" charset="0"/>
              </a:rPr>
              <a:t>ctional</a:t>
            </a:r>
            <a:r>
              <a:rPr lang="en-US" sz="2000" dirty="0">
                <a:latin typeface="Bell MT" panose="02020503060305020303" pitchFamily="18" charset="0"/>
              </a:rPr>
              <a:t> dialogue between Eva and her neighbors. (evaluation) </a:t>
            </a:r>
            <a:r>
              <a:rPr lang="en-US" sz="2000" b="1" dirty="0">
                <a:latin typeface="Bell MT" panose="02020503060305020303" pitchFamily="18" charset="0"/>
              </a:rPr>
              <a:t>DOK3</a:t>
            </a:r>
            <a:endParaRPr lang="en-US" sz="2000" b="1" dirty="0">
              <a:latin typeface="Bell MT" panose="02020503060305020303" pitchFamily="18" charset="0"/>
            </a:endParaRPr>
          </a:p>
        </p:txBody>
      </p:sp>
      <p:sp>
        <p:nvSpPr>
          <p:cNvPr id="5" name="TextBox 4"/>
          <p:cNvSpPr txBox="1"/>
          <p:nvPr/>
        </p:nvSpPr>
        <p:spPr>
          <a:xfrm>
            <a:off x="279380" y="3098478"/>
            <a:ext cx="4713514" cy="3170099"/>
          </a:xfrm>
          <a:prstGeom prst="rect">
            <a:avLst/>
          </a:prstGeom>
          <a:noFill/>
        </p:spPr>
        <p:txBody>
          <a:bodyPr wrap="square" rtlCol="0">
            <a:spAutoFit/>
          </a:bodyPr>
          <a:lstStyle/>
          <a:p>
            <a:pPr marL="342900" lvl="0" indent="-342900">
              <a:buAutoNum type="arabicPeriod"/>
              <a:defRPr/>
            </a:pPr>
            <a:r>
              <a:rPr lang="en-US" sz="2000" dirty="0" smtClean="0">
                <a:latin typeface="Bell MT" panose="02020503060305020303" pitchFamily="18" charset="0"/>
              </a:rPr>
              <a:t>Who </a:t>
            </a:r>
            <a:r>
              <a:rPr lang="en-US" sz="2000" dirty="0">
                <a:latin typeface="Bell MT" panose="02020503060305020303" pitchFamily="18" charset="0"/>
              </a:rPr>
              <a:t>do Eva and Miriam meet at their house? (knowledge) </a:t>
            </a:r>
            <a:r>
              <a:rPr lang="en-US" sz="2000" b="1" dirty="0">
                <a:latin typeface="Bell MT" panose="02020503060305020303" pitchFamily="18" charset="0"/>
              </a:rPr>
              <a:t>DOK1</a:t>
            </a:r>
            <a:r>
              <a:rPr lang="en-US" sz="2000" dirty="0">
                <a:latin typeface="Bell MT" panose="02020503060305020303" pitchFamily="18" charset="0"/>
              </a:rPr>
              <a:t> </a:t>
            </a:r>
            <a:endParaRPr lang="en-US" sz="2000" dirty="0" smtClean="0">
              <a:latin typeface="Bell MT" panose="02020503060305020303" pitchFamily="18" charset="0"/>
            </a:endParaRPr>
          </a:p>
          <a:p>
            <a:pPr marL="342900" lvl="0" indent="-342900">
              <a:buAutoNum type="arabicPeriod"/>
              <a:defRPr/>
            </a:pPr>
            <a:endParaRPr lang="en-US" sz="2000" dirty="0" smtClean="0">
              <a:latin typeface="Bell MT" panose="02020503060305020303" pitchFamily="18" charset="0"/>
            </a:endParaRPr>
          </a:p>
          <a:p>
            <a:pPr marL="342900" lvl="0" indent="-342900">
              <a:buAutoNum type="arabicPeriod"/>
              <a:defRPr/>
            </a:pPr>
            <a:r>
              <a:rPr lang="en-US" sz="2000" dirty="0" smtClean="0">
                <a:latin typeface="Bell MT" panose="02020503060305020303" pitchFamily="18" charset="0"/>
              </a:rPr>
              <a:t>What </a:t>
            </a:r>
            <a:r>
              <a:rPr lang="en-US" sz="2000" dirty="0">
                <a:latin typeface="Bell MT" panose="02020503060305020303" pitchFamily="18" charset="0"/>
              </a:rPr>
              <a:t>do Eva and Miriam fi </a:t>
            </a:r>
            <a:r>
              <a:rPr lang="en-US" sz="2000" dirty="0" err="1">
                <a:latin typeface="Bell MT" panose="02020503060305020303" pitchFamily="18" charset="0"/>
              </a:rPr>
              <a:t>nd</a:t>
            </a:r>
            <a:r>
              <a:rPr lang="en-US" sz="2000" dirty="0">
                <a:latin typeface="Bell MT" panose="02020503060305020303" pitchFamily="18" charset="0"/>
              </a:rPr>
              <a:t> when they return home? How do the villagers react? (comprehension) </a:t>
            </a:r>
            <a:r>
              <a:rPr lang="en-US" sz="2000" b="1" dirty="0">
                <a:latin typeface="Bell MT" panose="02020503060305020303" pitchFamily="18" charset="0"/>
              </a:rPr>
              <a:t>DOK1 </a:t>
            </a:r>
            <a:endParaRPr lang="en-US" sz="2000" b="1" dirty="0" smtClean="0">
              <a:latin typeface="Bell MT" panose="02020503060305020303" pitchFamily="18" charset="0"/>
            </a:endParaRPr>
          </a:p>
          <a:p>
            <a:pPr marL="342900" lvl="0" indent="-342900">
              <a:buAutoNum type="arabicPeriod"/>
              <a:defRPr/>
            </a:pPr>
            <a:endParaRPr lang="en-US" sz="2000" dirty="0" smtClean="0">
              <a:latin typeface="Bell MT" panose="02020503060305020303" pitchFamily="18" charset="0"/>
            </a:endParaRPr>
          </a:p>
          <a:p>
            <a:pPr marL="342900" lvl="0" indent="-342900">
              <a:buAutoNum type="arabicPeriod"/>
              <a:defRPr/>
            </a:pPr>
            <a:r>
              <a:rPr lang="en-US" sz="2000" dirty="0" smtClean="0">
                <a:latin typeface="Bell MT" panose="02020503060305020303" pitchFamily="18" charset="0"/>
              </a:rPr>
              <a:t>Compare </a:t>
            </a:r>
            <a:r>
              <a:rPr lang="en-US" sz="2000" dirty="0">
                <a:latin typeface="Bell MT" panose="02020503060305020303" pitchFamily="18" charset="0"/>
              </a:rPr>
              <a:t>and contrast this ride in the cattle car with the one the </a:t>
            </a:r>
            <a:r>
              <a:rPr lang="en-US" sz="2000" dirty="0" err="1">
                <a:latin typeface="Bell MT" panose="02020503060305020303" pitchFamily="18" charset="0"/>
              </a:rPr>
              <a:t>Mozes</a:t>
            </a:r>
            <a:r>
              <a:rPr lang="en-US" sz="2000" dirty="0">
                <a:latin typeface="Bell MT" panose="02020503060305020303" pitchFamily="18" charset="0"/>
              </a:rPr>
              <a:t> family took to Auschwitz. (analysis) </a:t>
            </a:r>
            <a:r>
              <a:rPr lang="en-US" sz="2000" b="1" dirty="0">
                <a:latin typeface="Bell MT" panose="02020503060305020303" pitchFamily="18" charset="0"/>
              </a:rPr>
              <a:t>DOK2</a:t>
            </a:r>
            <a:endParaRPr lang="en-US" sz="2000" b="1" dirty="0">
              <a:solidFill>
                <a:prstClr val="black"/>
              </a:solidFill>
              <a:latin typeface="Bell MT" panose="02020503060305020303" pitchFamily="18" charset="0"/>
            </a:endParaRPr>
          </a:p>
        </p:txBody>
      </p:sp>
    </p:spTree>
    <p:extLst>
      <p:ext uri="{BB962C8B-B14F-4D97-AF65-F5344CB8AC3E}">
        <p14:creationId xmlns:p14="http://schemas.microsoft.com/office/powerpoint/2010/main" val="34780099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512" y="215537"/>
            <a:ext cx="4710248" cy="4003766"/>
          </a:xfrm>
        </p:spPr>
        <p:txBody>
          <a:bodyPr/>
          <a:lstStyle/>
          <a:p>
            <a:r>
              <a:rPr lang="en-US" sz="2800" u="sng" dirty="0" smtClean="0">
                <a:latin typeface="Bernard MT Condensed" panose="02050806060905020404" pitchFamily="18" charset="0"/>
              </a:rPr>
              <a:t>Chapter </a:t>
            </a:r>
            <a:r>
              <a:rPr lang="en-US" sz="2800" u="sng" dirty="0" smtClean="0">
                <a:latin typeface="Bernard MT Condensed" panose="02050806060905020404" pitchFamily="18" charset="0"/>
              </a:rPr>
              <a:t>12</a:t>
            </a:r>
            <a:r>
              <a:rPr lang="en-US" dirty="0" smtClean="0">
                <a:latin typeface="Bernard MT Condensed" panose="02050806060905020404" pitchFamily="18" charset="0"/>
              </a:rPr>
              <a:t/>
            </a:r>
            <a:br>
              <a:rPr lang="en-US" dirty="0" smtClean="0">
                <a:latin typeface="Bernard MT Condensed" panose="02050806060905020404" pitchFamily="18" charset="0"/>
              </a:rPr>
            </a:br>
            <a:r>
              <a:rPr lang="en-US" dirty="0">
                <a:latin typeface="Bernard MT Condensed" panose="02050806060905020404" pitchFamily="18" charset="0"/>
              </a:rPr>
              <a:t/>
            </a:r>
            <a:br>
              <a:rPr lang="en-US" dirty="0">
                <a:latin typeface="Bernard MT Condensed" panose="02050806060905020404" pitchFamily="18" charset="0"/>
              </a:rPr>
            </a:br>
            <a:r>
              <a:rPr lang="en-US" dirty="0" smtClean="0">
                <a:latin typeface="Bernard MT Condensed" panose="02050806060905020404" pitchFamily="18" charset="0"/>
              </a:rPr>
              <a:t>	Predict: </a:t>
            </a:r>
            <a:br>
              <a:rPr lang="en-US" dirty="0" smtClean="0">
                <a:latin typeface="Bernard MT Condensed" panose="02050806060905020404" pitchFamily="18" charset="0"/>
              </a:rPr>
            </a:br>
            <a:r>
              <a:rPr lang="en-US" dirty="0">
                <a:latin typeface="Bernard MT Condensed" panose="02050806060905020404" pitchFamily="18" charset="0"/>
              </a:rPr>
              <a:t/>
            </a:r>
            <a:br>
              <a:rPr lang="en-US" dirty="0">
                <a:latin typeface="Bernard MT Condensed" panose="02050806060905020404" pitchFamily="18" charset="0"/>
              </a:rPr>
            </a:br>
            <a:r>
              <a:rPr lang="en-US" dirty="0" smtClean="0">
                <a:latin typeface="Bernard MT Condensed" panose="02050806060905020404" pitchFamily="18" charset="0"/>
              </a:rPr>
              <a:t/>
            </a:r>
            <a:br>
              <a:rPr lang="en-US" dirty="0" smtClean="0">
                <a:latin typeface="Bernard MT Condensed" panose="02050806060905020404" pitchFamily="18" charset="0"/>
              </a:rPr>
            </a:br>
            <a:r>
              <a:rPr lang="en-US" dirty="0" smtClean="0">
                <a:latin typeface="Bernard MT Condensed" panose="02050806060905020404" pitchFamily="18" charset="0"/>
              </a:rPr>
              <a:t>	Life</a:t>
            </a:r>
            <a:br>
              <a:rPr lang="en-US" dirty="0" smtClean="0">
                <a:latin typeface="Bernard MT Condensed" panose="02050806060905020404" pitchFamily="18" charset="0"/>
              </a:rPr>
            </a:br>
            <a:r>
              <a:rPr lang="en-US" dirty="0" smtClean="0">
                <a:latin typeface="Bernard MT Condensed" panose="02050806060905020404" pitchFamily="18" charset="0"/>
              </a:rPr>
              <a:t>	Connection: </a:t>
            </a:r>
            <a:endParaRPr lang="en-US" dirty="0">
              <a:latin typeface="Bernard MT Condensed" panose="02050806060905020404" pitchFamily="18" charset="0"/>
            </a:endParaRPr>
          </a:p>
        </p:txBody>
      </p:sp>
      <p:sp>
        <p:nvSpPr>
          <p:cNvPr id="4" name="Text Placeholder 3"/>
          <p:cNvSpPr>
            <a:spLocks noGrp="1"/>
          </p:cNvSpPr>
          <p:nvPr>
            <p:ph type="body" sz="half" idx="2"/>
          </p:nvPr>
        </p:nvSpPr>
        <p:spPr>
          <a:xfrm>
            <a:off x="5977909" y="694266"/>
            <a:ext cx="5742215" cy="5875868"/>
          </a:xfrm>
        </p:spPr>
        <p:txBody>
          <a:bodyPr>
            <a:noAutofit/>
          </a:bodyPr>
          <a:lstStyle/>
          <a:p>
            <a:r>
              <a:rPr lang="en-US" dirty="0">
                <a:latin typeface="Bell MT" panose="02020503060305020303" pitchFamily="18" charset="0"/>
              </a:rPr>
              <a:t>What will life in </a:t>
            </a:r>
            <a:r>
              <a:rPr lang="en-US" dirty="0" err="1">
                <a:latin typeface="Bell MT" panose="02020503060305020303" pitchFamily="18" charset="0"/>
              </a:rPr>
              <a:t>Cluj</a:t>
            </a:r>
            <a:r>
              <a:rPr lang="en-US" dirty="0">
                <a:latin typeface="Bell MT" panose="02020503060305020303" pitchFamily="18" charset="0"/>
              </a:rPr>
              <a:t> with Aunt Irena be like for Eva and Miriam? DOK1 </a:t>
            </a:r>
            <a:endParaRPr lang="en-US" dirty="0" smtClean="0">
              <a:latin typeface="Bell MT" panose="02020503060305020303" pitchFamily="18" charset="0"/>
            </a:endParaRPr>
          </a:p>
          <a:p>
            <a:endParaRPr lang="en-US" dirty="0">
              <a:latin typeface="Bell MT" panose="02020503060305020303" pitchFamily="18" charset="0"/>
            </a:endParaRPr>
          </a:p>
          <a:p>
            <a:r>
              <a:rPr lang="en-US" dirty="0" smtClean="0">
                <a:latin typeface="Bell MT" panose="02020503060305020303" pitchFamily="18" charset="0"/>
              </a:rPr>
              <a:t>In </a:t>
            </a:r>
            <a:r>
              <a:rPr lang="en-US" dirty="0">
                <a:latin typeface="Bell MT" panose="02020503060305020303" pitchFamily="18" charset="0"/>
              </a:rPr>
              <a:t>this chapter, Eva expresses anger towards her former neighbors. Later in life she fi </a:t>
            </a:r>
            <a:r>
              <a:rPr lang="en-US" dirty="0" err="1">
                <a:latin typeface="Bell MT" panose="02020503060305020303" pitchFamily="18" charset="0"/>
              </a:rPr>
              <a:t>nds</a:t>
            </a:r>
            <a:r>
              <a:rPr lang="en-US" dirty="0">
                <a:latin typeface="Bell MT" panose="02020503060305020303" pitchFamily="18" charset="0"/>
              </a:rPr>
              <a:t> a way to deal with her feelings toward those that hurt her through forgiveness. Forgive your worst enemy and forgive everyone who has hurt you. It will heal your soul and set you free. </a:t>
            </a:r>
            <a:endParaRPr lang="en-US" dirty="0" smtClean="0">
              <a:latin typeface="Bell MT" panose="02020503060305020303" pitchFamily="18" charset="0"/>
            </a:endParaRPr>
          </a:p>
          <a:p>
            <a:r>
              <a:rPr lang="en-US" dirty="0" smtClean="0">
                <a:latin typeface="Bell MT" panose="02020503060305020303" pitchFamily="18" charset="0"/>
              </a:rPr>
              <a:t>For </a:t>
            </a:r>
            <a:r>
              <a:rPr lang="en-US" dirty="0">
                <a:latin typeface="Bell MT" panose="02020503060305020303" pitchFamily="18" charset="0"/>
              </a:rPr>
              <a:t>more than 40 years, Eva carried the burden of victimhood in her heart. She was fi </a:t>
            </a:r>
            <a:r>
              <a:rPr lang="en-US" dirty="0" err="1">
                <a:latin typeface="Bell MT" panose="02020503060305020303" pitchFamily="18" charset="0"/>
              </a:rPr>
              <a:t>lled</a:t>
            </a:r>
            <a:r>
              <a:rPr lang="en-US" dirty="0">
                <a:latin typeface="Bell MT" panose="02020503060305020303" pitchFamily="18" charset="0"/>
              </a:rPr>
              <a:t> with hatred and anger toward the Nazis and even toward her parents, who could not protect her and her sisters from Auschwitz. As a victim, she felt powerless to change what she thought was a lifetime of pain, fear, and shame. She felt empowered by her ability to forgive her enemy, and she realized that no one could take away that power. </a:t>
            </a:r>
            <a:endParaRPr lang="en-US" dirty="0" smtClean="0">
              <a:latin typeface="Bell MT" panose="02020503060305020303" pitchFamily="18" charset="0"/>
            </a:endParaRPr>
          </a:p>
          <a:p>
            <a:r>
              <a:rPr lang="en-US" dirty="0" smtClean="0">
                <a:latin typeface="Bell MT" panose="02020503060305020303" pitchFamily="18" charset="0"/>
              </a:rPr>
              <a:t>What </a:t>
            </a:r>
            <a:r>
              <a:rPr lang="en-US" dirty="0">
                <a:latin typeface="Bell MT" panose="02020503060305020303" pitchFamily="18" charset="0"/>
              </a:rPr>
              <a:t>place does forgiveness have in your life? Could it change the way that you think about those who have hurt you?</a:t>
            </a:r>
            <a:endParaRPr lang="en-US" dirty="0" smtClean="0">
              <a:latin typeface="Bell MT" panose="02020503060305020303" pitchFamily="18" charset="0"/>
            </a:endParaRPr>
          </a:p>
        </p:txBody>
      </p:sp>
    </p:spTree>
    <p:extLst>
      <p:ext uri="{BB962C8B-B14F-4D97-AF65-F5344CB8AC3E}">
        <p14:creationId xmlns:p14="http://schemas.microsoft.com/office/powerpoint/2010/main" val="3055091845"/>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14</TotalTime>
  <Words>431</Words>
  <Application>Microsoft Office PowerPoint</Application>
  <PresentationFormat>Widescreen</PresentationFormat>
  <Paragraphs>29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Bell MT</vt:lpstr>
      <vt:lpstr>Bernard MT Condensed</vt:lpstr>
      <vt:lpstr>Franklin Gothic Book</vt:lpstr>
      <vt:lpstr>Crop</vt:lpstr>
      <vt:lpstr>Surviving the angel of death: Chapter 12</vt:lpstr>
      <vt:lpstr>PowerPoint Presentation</vt:lpstr>
      <vt:lpstr>Language  of Chapter 12  Words to know: </vt:lpstr>
      <vt:lpstr>Chapter 12 Discussion Questions</vt:lpstr>
      <vt:lpstr>Chapter 12   Predict:     Life  Connection: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Surviving the angel of death: Chapter 12</dc:title>
  <dc:creator>Caitlyn Nix</dc:creator>
  <cp:lastModifiedBy>Caitlyn Nix</cp:lastModifiedBy>
  <cp:revision>2</cp:revision>
  <dcterms:created xsi:type="dcterms:W3CDTF">2019-03-25T01:59:41Z</dcterms:created>
  <dcterms:modified xsi:type="dcterms:W3CDTF">2019-03-25T02:14:15Z</dcterms:modified>
</cp:coreProperties>
</file>