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13</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3869399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843" y="548641"/>
            <a:ext cx="8374471" cy="5778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194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smtClean="0">
                <a:latin typeface="Bernard MT Condensed" panose="02050806060905020404" pitchFamily="18" charset="0"/>
              </a:rPr>
              <a:t>13</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316779" y="1224522"/>
            <a:ext cx="5505108" cy="4876799"/>
          </a:xfrm>
        </p:spPr>
        <p:txBody>
          <a:bodyPr>
            <a:normAutofit/>
          </a:bodyPr>
          <a:lstStyle/>
          <a:p>
            <a:r>
              <a:rPr lang="en-US" sz="3200" dirty="0">
                <a:latin typeface="Bell MT" panose="02020503060305020303" pitchFamily="18" charset="0"/>
              </a:rPr>
              <a:t>extensively </a:t>
            </a:r>
            <a:r>
              <a:rPr lang="en-US" sz="3200" dirty="0" smtClean="0">
                <a:latin typeface="Bell MT" panose="02020503060305020303" pitchFamily="18" charset="0"/>
              </a:rPr>
              <a:t>	perished </a:t>
            </a:r>
          </a:p>
          <a:p>
            <a:r>
              <a:rPr lang="en-US" sz="3200" dirty="0" smtClean="0">
                <a:latin typeface="Bell MT" panose="02020503060305020303" pitchFamily="18" charset="0"/>
              </a:rPr>
              <a:t>possessions 	yearned </a:t>
            </a:r>
          </a:p>
          <a:p>
            <a:r>
              <a:rPr lang="en-US" sz="3200" dirty="0" smtClean="0">
                <a:latin typeface="Bell MT" panose="02020503060305020303" pitchFamily="18" charset="0"/>
              </a:rPr>
              <a:t>porcelain 		malnutrition</a:t>
            </a:r>
          </a:p>
          <a:p>
            <a:r>
              <a:rPr lang="en-US" sz="3200" dirty="0" smtClean="0">
                <a:latin typeface="Bell MT" panose="02020503060305020303" pitchFamily="18" charset="0"/>
              </a:rPr>
              <a:t> </a:t>
            </a:r>
            <a:r>
              <a:rPr lang="en-US" sz="3200" dirty="0">
                <a:latin typeface="Bell MT" panose="02020503060305020303" pitchFamily="18" charset="0"/>
              </a:rPr>
              <a:t>veranda </a:t>
            </a:r>
            <a:r>
              <a:rPr lang="en-US" sz="3200" dirty="0" smtClean="0">
                <a:latin typeface="Bell MT" panose="02020503060305020303" pitchFamily="18" charset="0"/>
              </a:rPr>
              <a:t>		raided </a:t>
            </a:r>
          </a:p>
          <a:p>
            <a:r>
              <a:rPr lang="en-US" sz="3200" dirty="0" smtClean="0">
                <a:latin typeface="Bell MT" panose="02020503060305020303" pitchFamily="18" charset="0"/>
              </a:rPr>
              <a:t>seized 		persecuted </a:t>
            </a:r>
          </a:p>
          <a:p>
            <a:r>
              <a:rPr lang="en-US" sz="3200" dirty="0" smtClean="0">
                <a:latin typeface="Bell MT" panose="02020503060305020303" pitchFamily="18" charset="0"/>
              </a:rPr>
              <a:t>Zionist 		ravaged </a:t>
            </a:r>
            <a:endParaRPr lang="en-US" sz="3200" dirty="0" smtClean="0">
              <a:latin typeface="Bell MT" panose="02020503060305020303" pitchFamily="18" charset="0"/>
            </a:endParaRPr>
          </a:p>
        </p:txBody>
      </p:sp>
    </p:spTree>
    <p:extLst>
      <p:ext uri="{BB962C8B-B14F-4D97-AF65-F5344CB8AC3E}">
        <p14:creationId xmlns:p14="http://schemas.microsoft.com/office/powerpoint/2010/main" val="2405525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smtClean="0">
                <a:latin typeface="Bernard MT Condensed" panose="02050806060905020404" pitchFamily="18" charset="0"/>
              </a:rPr>
              <a:t>13</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787771" y="137362"/>
            <a:ext cx="6112492" cy="5922232"/>
          </a:xfrm>
        </p:spPr>
        <p:txBody>
          <a:bodyPr>
            <a:noAutofit/>
          </a:bodyPr>
          <a:lstStyle/>
          <a:p>
            <a:r>
              <a:rPr lang="en-US" sz="2100" dirty="0">
                <a:latin typeface="Bell MT" panose="02020503060305020303" pitchFamily="18" charset="0"/>
              </a:rPr>
              <a:t>3. When Eva and Miriam leave Romania for Israel, why do they only take the clothing they are wearing and the family photos? If you were in a similar situation, what clothing would you take? Which three photos would you bring with you? Why? (application)DOK1 </a:t>
            </a:r>
            <a:endParaRPr lang="en-US" sz="2100" dirty="0" smtClean="0">
              <a:latin typeface="Bell MT" panose="02020503060305020303" pitchFamily="18" charset="0"/>
            </a:endParaRPr>
          </a:p>
          <a:p>
            <a:r>
              <a:rPr lang="en-US" sz="2100" dirty="0" smtClean="0">
                <a:latin typeface="Bell MT" panose="02020503060305020303" pitchFamily="18" charset="0"/>
              </a:rPr>
              <a:t>4</a:t>
            </a:r>
            <a:r>
              <a:rPr lang="en-US" sz="2100" dirty="0">
                <a:latin typeface="Bell MT" panose="02020503060305020303" pitchFamily="18" charset="0"/>
              </a:rPr>
              <a:t>. How has communism changed life in </a:t>
            </a:r>
            <a:r>
              <a:rPr lang="en-US" sz="2100" dirty="0" err="1">
                <a:latin typeface="Bell MT" panose="02020503060305020303" pitchFamily="18" charset="0"/>
              </a:rPr>
              <a:t>Cluj</a:t>
            </a:r>
            <a:r>
              <a:rPr lang="en-US" sz="2100" dirty="0">
                <a:latin typeface="Bell MT" panose="02020503060305020303" pitchFamily="18" charset="0"/>
              </a:rPr>
              <a:t>? Cite examples from the text to support your answer. (analysis) DOK2 </a:t>
            </a:r>
            <a:endParaRPr lang="en-US" sz="2100" dirty="0" smtClean="0">
              <a:latin typeface="Bell MT" panose="02020503060305020303" pitchFamily="18" charset="0"/>
            </a:endParaRPr>
          </a:p>
          <a:p>
            <a:r>
              <a:rPr lang="en-US" sz="2100" dirty="0" smtClean="0">
                <a:latin typeface="Bell MT" panose="02020503060305020303" pitchFamily="18" charset="0"/>
              </a:rPr>
              <a:t>5</a:t>
            </a:r>
            <a:r>
              <a:rPr lang="en-US" sz="2100" dirty="0">
                <a:latin typeface="Bell MT" panose="02020503060305020303" pitchFamily="18" charset="0"/>
              </a:rPr>
              <a:t>. In what ways does the family manage to get enough food to eat? Is this part of the communists’ plan? Why or why not? (synthesis) DOK2 </a:t>
            </a:r>
            <a:endParaRPr lang="en-US" sz="2100" dirty="0" smtClean="0">
              <a:latin typeface="Bell MT" panose="02020503060305020303" pitchFamily="18" charset="0"/>
            </a:endParaRPr>
          </a:p>
          <a:p>
            <a:r>
              <a:rPr lang="en-US" sz="2100" dirty="0" smtClean="0">
                <a:latin typeface="Bell MT" panose="02020503060305020303" pitchFamily="18" charset="0"/>
              </a:rPr>
              <a:t>6</a:t>
            </a:r>
            <a:r>
              <a:rPr lang="en-US" sz="2100" dirty="0">
                <a:latin typeface="Bell MT" panose="02020503060305020303" pitchFamily="18" charset="0"/>
              </a:rPr>
              <a:t>. Eva thinks that Aunt Irene’s pre-war possessions mean more to her than her own nieces. Do you agree? Why or why not? Cite evidence from the text to justify your answer. (evaluation) DOK2</a:t>
            </a:r>
            <a:endParaRPr lang="en-US" sz="2100" b="1" dirty="0">
              <a:latin typeface="Bell MT" panose="02020503060305020303" pitchFamily="18" charset="0"/>
            </a:endParaRPr>
          </a:p>
        </p:txBody>
      </p:sp>
      <p:sp>
        <p:nvSpPr>
          <p:cNvPr id="5" name="TextBox 4"/>
          <p:cNvSpPr txBox="1"/>
          <p:nvPr/>
        </p:nvSpPr>
        <p:spPr>
          <a:xfrm>
            <a:off x="279380" y="3098478"/>
            <a:ext cx="4713514" cy="3139321"/>
          </a:xfrm>
          <a:prstGeom prst="rect">
            <a:avLst/>
          </a:prstGeom>
          <a:noFill/>
        </p:spPr>
        <p:txBody>
          <a:bodyPr wrap="square" rtlCol="0">
            <a:spAutoFit/>
          </a:bodyPr>
          <a:lstStyle/>
          <a:p>
            <a:pPr marL="342900" lvl="0" indent="-342900">
              <a:buAutoNum type="arabicPeriod"/>
              <a:defRPr/>
            </a:pPr>
            <a:r>
              <a:rPr lang="en-US" sz="2200" dirty="0" smtClean="0">
                <a:latin typeface="Bell MT" panose="02020503060305020303" pitchFamily="18" charset="0"/>
              </a:rPr>
              <a:t>How </a:t>
            </a:r>
            <a:r>
              <a:rPr lang="en-US" sz="2200" dirty="0">
                <a:latin typeface="Bell MT" panose="02020503060305020303" pitchFamily="18" charset="0"/>
              </a:rPr>
              <a:t>long do Eva and Miriam live with their aunt? (knowledge) </a:t>
            </a:r>
            <a:r>
              <a:rPr lang="en-US" sz="2200" b="1" dirty="0">
                <a:latin typeface="Bell MT" panose="02020503060305020303" pitchFamily="18" charset="0"/>
              </a:rPr>
              <a:t>DOK1</a:t>
            </a:r>
            <a:r>
              <a:rPr lang="en-US" sz="2200" dirty="0">
                <a:latin typeface="Bell MT" panose="02020503060305020303" pitchFamily="18" charset="0"/>
              </a:rPr>
              <a:t> </a:t>
            </a:r>
            <a:endParaRPr lang="en-US" sz="2200" dirty="0" smtClean="0">
              <a:latin typeface="Bell MT" panose="02020503060305020303" pitchFamily="18" charset="0"/>
            </a:endParaRPr>
          </a:p>
          <a:p>
            <a:pPr marL="342900" lvl="0" indent="-342900">
              <a:buAutoNum type="arabicPeriod"/>
              <a:defRPr/>
            </a:pPr>
            <a:endParaRPr lang="en-US" sz="2200" dirty="0" smtClean="0">
              <a:latin typeface="Bell MT" panose="02020503060305020303" pitchFamily="18" charset="0"/>
            </a:endParaRPr>
          </a:p>
          <a:p>
            <a:pPr marL="342900" lvl="0" indent="-342900">
              <a:buAutoNum type="arabicPeriod"/>
              <a:defRPr/>
            </a:pPr>
            <a:r>
              <a:rPr lang="en-US" sz="2200" dirty="0" smtClean="0">
                <a:latin typeface="Bell MT" panose="02020503060305020303" pitchFamily="18" charset="0"/>
              </a:rPr>
              <a:t>When </a:t>
            </a:r>
            <a:r>
              <a:rPr lang="en-US" sz="2200" dirty="0">
                <a:latin typeface="Bell MT" panose="02020503060305020303" pitchFamily="18" charset="0"/>
              </a:rPr>
              <a:t>Eva </a:t>
            </a:r>
            <a:r>
              <a:rPr lang="en-US" sz="2200" dirty="0" err="1">
                <a:latin typeface="Bell MT" panose="02020503060305020303" pitchFamily="18" charset="0"/>
              </a:rPr>
              <a:t>refl</a:t>
            </a:r>
            <a:r>
              <a:rPr lang="en-US" sz="2200" dirty="0">
                <a:latin typeface="Bell MT" panose="02020503060305020303" pitchFamily="18" charset="0"/>
              </a:rPr>
              <a:t> </a:t>
            </a:r>
            <a:r>
              <a:rPr lang="en-US" sz="2200" dirty="0" err="1">
                <a:latin typeface="Bell MT" panose="02020503060305020303" pitchFamily="18" charset="0"/>
              </a:rPr>
              <a:t>ects</a:t>
            </a:r>
            <a:r>
              <a:rPr lang="en-US" sz="2200" dirty="0">
                <a:latin typeface="Bell MT" panose="02020503060305020303" pitchFamily="18" charset="0"/>
              </a:rPr>
              <a:t> back on life with Aunt Irene, she says, “...we were not really a family.” What does she mean? Use details from the text to justify your reasoning. (comprehension) </a:t>
            </a:r>
            <a:r>
              <a:rPr lang="en-US" sz="2200" b="1" dirty="0">
                <a:latin typeface="Bell MT" panose="02020503060305020303" pitchFamily="18" charset="0"/>
              </a:rPr>
              <a:t>DOK2</a:t>
            </a:r>
            <a:endParaRPr lang="en-US" sz="2200"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1869145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smtClean="0">
                <a:latin typeface="Bernard MT Condensed" panose="02050806060905020404" pitchFamily="18" charset="0"/>
              </a:rPr>
              <a:t>13</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977909" y="694266"/>
            <a:ext cx="5742215" cy="4687631"/>
          </a:xfrm>
        </p:spPr>
        <p:txBody>
          <a:bodyPr>
            <a:noAutofit/>
          </a:bodyPr>
          <a:lstStyle/>
          <a:p>
            <a:endParaRPr lang="en-US" sz="2000" dirty="0" smtClean="0">
              <a:latin typeface="Bell MT" panose="02020503060305020303" pitchFamily="18" charset="0"/>
            </a:endParaRPr>
          </a:p>
          <a:p>
            <a:r>
              <a:rPr lang="en-US" sz="2000" dirty="0" smtClean="0">
                <a:latin typeface="Bell MT" panose="02020503060305020303" pitchFamily="18" charset="0"/>
              </a:rPr>
              <a:t>What </a:t>
            </a:r>
            <a:r>
              <a:rPr lang="en-US" sz="2000" dirty="0">
                <a:latin typeface="Bell MT" panose="02020503060305020303" pitchFamily="18" charset="0"/>
              </a:rPr>
              <a:t>will life in Israel be like for Eva and Miriam? After reading letters from her uncle Aaron in Haifa, Eva thought Israel sounded like a paradise. Will she be disappointed? Why or why not? DOK2 </a:t>
            </a:r>
            <a:endParaRPr lang="en-US" sz="2000" dirty="0" smtClean="0">
              <a:latin typeface="Bell MT" panose="02020503060305020303" pitchFamily="18" charset="0"/>
            </a:endParaRPr>
          </a:p>
          <a:p>
            <a:endParaRPr lang="en-US" sz="2000" dirty="0">
              <a:latin typeface="Bell MT" panose="02020503060305020303" pitchFamily="18" charset="0"/>
            </a:endParaRPr>
          </a:p>
          <a:p>
            <a:r>
              <a:rPr lang="en-US" sz="2000" dirty="0" smtClean="0">
                <a:latin typeface="Bell MT" panose="02020503060305020303" pitchFamily="18" charset="0"/>
              </a:rPr>
              <a:t>Aunt </a:t>
            </a:r>
            <a:r>
              <a:rPr lang="en-US" sz="2000" dirty="0">
                <a:latin typeface="Bell MT" panose="02020503060305020303" pitchFamily="18" charset="0"/>
              </a:rPr>
              <a:t>Irene was the only family that Eva and Miriam had, but living there didn’t feel like home. Family means something different to everyone, as does the word home. Explain what they mean to you. Do you think that your ideas about home and family will ever change? </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3422394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24</TotalTime>
  <Words>333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13</vt:lpstr>
      <vt:lpstr>PowerPoint Presentation</vt:lpstr>
      <vt:lpstr>Language  of Chapter 13  Words to know: </vt:lpstr>
      <vt:lpstr>Chapter 13 Discussion Questions</vt:lpstr>
      <vt:lpstr>Chapter 13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13</dc:title>
  <dc:creator>Caitlyn Nix</dc:creator>
  <cp:lastModifiedBy>Caitlyn Nix</cp:lastModifiedBy>
  <cp:revision>2</cp:revision>
  <dcterms:created xsi:type="dcterms:W3CDTF">2019-03-26T01:04:47Z</dcterms:created>
  <dcterms:modified xsi:type="dcterms:W3CDTF">2019-03-26T01:29:01Z</dcterms:modified>
</cp:coreProperties>
</file>