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3/26/2019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3/26/2019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3/26/2019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3/26/2019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3/26/2019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ernard MT Condensed" panose="02050806060905020404" pitchFamily="18" charset="0"/>
              </a:rPr>
              <a:t>Surviving the angel of death: Chapter 14</a:t>
            </a:r>
            <a:endParaRPr lang="en-US" dirty="0">
              <a:latin typeface="Bernard MT Condensed" panose="02050806060905020404" pitchFamily="18" charset="0"/>
            </a:endParaRPr>
          </a:p>
        </p:txBody>
      </p:sp>
      <p:sp>
        <p:nvSpPr>
          <p:cNvPr id="3" name="Subtitle 2"/>
          <p:cNvSpPr>
            <a:spLocks noGrp="1"/>
          </p:cNvSpPr>
          <p:nvPr>
            <p:ph type="subTitle" idx="1"/>
          </p:nvPr>
        </p:nvSpPr>
        <p:spPr/>
        <p:txBody>
          <a:bodyPr/>
          <a:lstStyle/>
          <a:p>
            <a:r>
              <a:rPr lang="en-US" dirty="0" smtClean="0">
                <a:latin typeface="Bell MT" panose="02020503060305020303" pitchFamily="18" charset="0"/>
              </a:rPr>
              <a:t>Eva </a:t>
            </a:r>
            <a:r>
              <a:rPr lang="en-US" dirty="0" err="1" smtClean="0">
                <a:latin typeface="Bell MT" panose="02020503060305020303" pitchFamily="18" charset="0"/>
              </a:rPr>
              <a:t>Mozes</a:t>
            </a:r>
            <a:r>
              <a:rPr lang="en-US" dirty="0" smtClean="0">
                <a:latin typeface="Bell MT" panose="02020503060305020303" pitchFamily="18" charset="0"/>
              </a:rPr>
              <a:t> </a:t>
            </a:r>
            <a:r>
              <a:rPr lang="en-US" dirty="0" err="1" smtClean="0">
                <a:latin typeface="Bell MT" panose="02020503060305020303" pitchFamily="18" charset="0"/>
              </a:rPr>
              <a:t>Kor</a:t>
            </a:r>
            <a:r>
              <a:rPr lang="en-US" dirty="0" smtClean="0">
                <a:latin typeface="Bell MT" panose="02020503060305020303" pitchFamily="18" charset="0"/>
              </a:rPr>
              <a:t> and Lisa </a:t>
            </a:r>
            <a:r>
              <a:rPr lang="en-US" dirty="0" err="1" smtClean="0">
                <a:latin typeface="Bell MT" panose="02020503060305020303" pitchFamily="18" charset="0"/>
              </a:rPr>
              <a:t>Rojany</a:t>
            </a:r>
            <a:r>
              <a:rPr lang="en-US" dirty="0" smtClean="0">
                <a:latin typeface="Bell MT" panose="02020503060305020303" pitchFamily="18" charset="0"/>
              </a:rPr>
              <a:t> </a:t>
            </a:r>
            <a:r>
              <a:rPr lang="en-US" dirty="0" err="1" smtClean="0">
                <a:latin typeface="Bell MT" panose="02020503060305020303" pitchFamily="18" charset="0"/>
              </a:rPr>
              <a:t>Buccieri</a:t>
            </a:r>
            <a:endParaRPr lang="en-US" dirty="0">
              <a:latin typeface="Bell MT" panose="02020503060305020303" pitchFamily="18" charset="0"/>
            </a:endParaRPr>
          </a:p>
        </p:txBody>
      </p:sp>
    </p:spTree>
    <p:extLst>
      <p:ext uri="{BB962C8B-B14F-4D97-AF65-F5344CB8AC3E}">
        <p14:creationId xmlns:p14="http://schemas.microsoft.com/office/powerpoint/2010/main" val="3387009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5029" y="744583"/>
            <a:ext cx="1324402" cy="1631216"/>
          </a:xfrm>
          <a:prstGeom prst="rect">
            <a:avLst/>
          </a:prstGeom>
          <a:noFill/>
        </p:spPr>
        <p:txBody>
          <a:bodyPr wrap="none" rtlCol="0">
            <a:spAutoFit/>
          </a:bodyPr>
          <a:lstStyle/>
          <a:p>
            <a:r>
              <a:rPr lang="en-US" sz="2000" dirty="0" smtClean="0">
                <a:latin typeface="Bernard MT Condensed" panose="02050806060905020404" pitchFamily="18" charset="0"/>
              </a:rPr>
              <a:t>I notice…</a:t>
            </a:r>
          </a:p>
          <a:p>
            <a:endParaRPr lang="en-US" sz="2000" dirty="0">
              <a:latin typeface="Bernard MT Condensed" panose="02050806060905020404" pitchFamily="18" charset="0"/>
            </a:endParaRPr>
          </a:p>
          <a:p>
            <a:r>
              <a:rPr lang="en-US" sz="2000" dirty="0" smtClean="0">
                <a:latin typeface="Bernard MT Condensed" panose="02050806060905020404" pitchFamily="18" charset="0"/>
              </a:rPr>
              <a:t>I wonder…</a:t>
            </a:r>
          </a:p>
          <a:p>
            <a:endParaRPr lang="en-US" sz="2000" dirty="0">
              <a:latin typeface="Bernard MT Condensed" panose="02050806060905020404" pitchFamily="18" charset="0"/>
            </a:endParaRPr>
          </a:p>
          <a:p>
            <a:r>
              <a:rPr lang="en-US" sz="2000" dirty="0" smtClean="0">
                <a:latin typeface="Bernard MT Condensed" panose="02050806060905020404" pitchFamily="18" charset="0"/>
              </a:rPr>
              <a:t>What if…</a:t>
            </a:r>
            <a:endParaRPr lang="en-US" sz="2000" dirty="0">
              <a:latin typeface="Bernard MT Condensed" panose="02050806060905020404" pitchFamily="18" charset="0"/>
            </a:endParaRPr>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6524" y="584968"/>
            <a:ext cx="8570413" cy="5735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472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276" y="2085107"/>
            <a:ext cx="3855720" cy="2944621"/>
          </a:xfrm>
        </p:spPr>
        <p:txBody>
          <a:bodyPr/>
          <a:lstStyle/>
          <a:p>
            <a:r>
              <a:rPr lang="en-US" dirty="0" smtClean="0">
                <a:latin typeface="Bernard MT Condensed" panose="02050806060905020404" pitchFamily="18" charset="0"/>
              </a:rPr>
              <a:t>Language </a:t>
            </a:r>
            <a:br>
              <a:rPr lang="en-US" dirty="0" smtClean="0">
                <a:latin typeface="Bernard MT Condensed" panose="02050806060905020404" pitchFamily="18" charset="0"/>
              </a:rPr>
            </a:br>
            <a:r>
              <a:rPr lang="en-US" dirty="0" smtClean="0">
                <a:latin typeface="Bernard MT Condensed" panose="02050806060905020404" pitchFamily="18" charset="0"/>
              </a:rPr>
              <a:t>of Chapter 14</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sz="3600" dirty="0" smtClean="0">
                <a:latin typeface="Bernard MT Condensed" panose="02050806060905020404" pitchFamily="18" charset="0"/>
              </a:rPr>
              <a:t>Words to know: </a:t>
            </a:r>
            <a:endParaRPr lang="en-US" sz="3600" dirty="0">
              <a:latin typeface="Bernard MT Condensed" panose="02050806060905020404" pitchFamily="18" charset="0"/>
            </a:endParaRPr>
          </a:p>
        </p:txBody>
      </p:sp>
      <p:sp>
        <p:nvSpPr>
          <p:cNvPr id="4" name="Text Placeholder 3"/>
          <p:cNvSpPr>
            <a:spLocks noGrp="1"/>
          </p:cNvSpPr>
          <p:nvPr>
            <p:ph type="body" sz="half" idx="2"/>
          </p:nvPr>
        </p:nvSpPr>
        <p:spPr>
          <a:xfrm>
            <a:off x="6800105" y="2347928"/>
            <a:ext cx="3924501" cy="1923627"/>
          </a:xfrm>
        </p:spPr>
        <p:txBody>
          <a:bodyPr>
            <a:normAutofit/>
          </a:bodyPr>
          <a:lstStyle/>
          <a:p>
            <a:r>
              <a:rPr lang="en-US" sz="4000" dirty="0">
                <a:latin typeface="Bell MT" panose="02020503060305020303" pitchFamily="18" charset="0"/>
              </a:rPr>
              <a:t>dormitory </a:t>
            </a:r>
            <a:endParaRPr lang="en-US" sz="4000" dirty="0" smtClean="0">
              <a:latin typeface="Bell MT" panose="02020503060305020303" pitchFamily="18" charset="0"/>
            </a:endParaRPr>
          </a:p>
          <a:p>
            <a:r>
              <a:rPr lang="en-US" sz="4000" dirty="0" smtClean="0">
                <a:latin typeface="Bell MT" panose="02020503060305020303" pitchFamily="18" charset="0"/>
              </a:rPr>
              <a:t>housemother</a:t>
            </a:r>
          </a:p>
        </p:txBody>
      </p:sp>
    </p:spTree>
    <p:extLst>
      <p:ext uri="{BB962C8B-B14F-4D97-AF65-F5344CB8AC3E}">
        <p14:creationId xmlns:p14="http://schemas.microsoft.com/office/powerpoint/2010/main" val="1723902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189" y="489857"/>
            <a:ext cx="3855720" cy="2292532"/>
          </a:xfrm>
        </p:spPr>
        <p:txBody>
          <a:bodyPr/>
          <a:lstStyle/>
          <a:p>
            <a:r>
              <a:rPr lang="en-US" sz="5400" dirty="0" smtClean="0">
                <a:latin typeface="Bernard MT Condensed" panose="02050806060905020404" pitchFamily="18" charset="0"/>
              </a:rPr>
              <a:t>Chapter 14</a:t>
            </a:r>
            <a:br>
              <a:rPr lang="en-US" sz="5400" dirty="0" smtClean="0">
                <a:latin typeface="Bernard MT Condensed" panose="02050806060905020404" pitchFamily="18" charset="0"/>
              </a:rPr>
            </a:br>
            <a:r>
              <a:rPr lang="en-US" sz="5400" dirty="0" smtClean="0">
                <a:latin typeface="Bernard MT Condensed" panose="02050806060905020404" pitchFamily="18" charset="0"/>
              </a:rPr>
              <a:t>Discussion</a:t>
            </a:r>
            <a:br>
              <a:rPr lang="en-US" sz="5400" dirty="0" smtClean="0">
                <a:latin typeface="Bernard MT Condensed" panose="02050806060905020404" pitchFamily="18" charset="0"/>
              </a:rPr>
            </a:br>
            <a:r>
              <a:rPr lang="en-US" sz="5400" dirty="0" smtClean="0">
                <a:latin typeface="Bernard MT Condensed" panose="02050806060905020404" pitchFamily="18" charset="0"/>
              </a:rPr>
              <a:t>Questions</a:t>
            </a:r>
            <a:endParaRPr lang="en-US" sz="5400" dirty="0">
              <a:latin typeface="Bernard MT Condensed" panose="02050806060905020404" pitchFamily="18" charset="0"/>
            </a:endParaRPr>
          </a:p>
        </p:txBody>
      </p:sp>
      <p:sp>
        <p:nvSpPr>
          <p:cNvPr id="4" name="Text Placeholder 3"/>
          <p:cNvSpPr>
            <a:spLocks noGrp="1"/>
          </p:cNvSpPr>
          <p:nvPr>
            <p:ph type="body" sz="half" idx="2"/>
          </p:nvPr>
        </p:nvSpPr>
        <p:spPr>
          <a:xfrm>
            <a:off x="5800834" y="374283"/>
            <a:ext cx="6112492" cy="6276502"/>
          </a:xfrm>
        </p:spPr>
        <p:txBody>
          <a:bodyPr>
            <a:noAutofit/>
          </a:bodyPr>
          <a:lstStyle/>
          <a:p>
            <a:r>
              <a:rPr lang="en-US" sz="2400" dirty="0">
                <a:latin typeface="Bell MT" panose="02020503060305020303" pitchFamily="18" charset="0"/>
              </a:rPr>
              <a:t>4. What does Eva discover about her favorite cousin, Aunt Irene’s son? Why didn’t Irene tell the girls the truth? Should she have? Why or why not? (analysis) </a:t>
            </a:r>
            <a:r>
              <a:rPr lang="en-US" sz="2400" b="1" dirty="0">
                <a:latin typeface="Bell MT" panose="02020503060305020303" pitchFamily="18" charset="0"/>
              </a:rPr>
              <a:t>DOK2 </a:t>
            </a:r>
            <a:endParaRPr lang="en-US" sz="2400" b="1" dirty="0" smtClean="0">
              <a:latin typeface="Bell MT" panose="02020503060305020303" pitchFamily="18" charset="0"/>
            </a:endParaRPr>
          </a:p>
          <a:p>
            <a:r>
              <a:rPr lang="en-US" sz="2400" dirty="0" smtClean="0">
                <a:latin typeface="Bell MT" panose="02020503060305020303" pitchFamily="18" charset="0"/>
              </a:rPr>
              <a:t>5</a:t>
            </a:r>
            <a:r>
              <a:rPr lang="en-US" sz="2400" dirty="0">
                <a:latin typeface="Bell MT" panose="02020503060305020303" pitchFamily="18" charset="0"/>
              </a:rPr>
              <a:t>. Eva says that not all of the youth in the village are Holocaust survivors, yet they all became friends. What challenges and rewards might Eva have experienced when forming friendships with those who had not suffered in the concentration camps? (synthesis) </a:t>
            </a:r>
            <a:r>
              <a:rPr lang="en-US" sz="2400" b="1" dirty="0">
                <a:latin typeface="Bell MT" panose="02020503060305020303" pitchFamily="18" charset="0"/>
              </a:rPr>
              <a:t>DOK3 </a:t>
            </a:r>
            <a:endParaRPr lang="en-US" sz="2400" b="1" dirty="0" smtClean="0">
              <a:latin typeface="Bell MT" panose="02020503060305020303" pitchFamily="18" charset="0"/>
            </a:endParaRPr>
          </a:p>
          <a:p>
            <a:r>
              <a:rPr lang="en-US" sz="2400" dirty="0" smtClean="0">
                <a:latin typeface="Bell MT" panose="02020503060305020303" pitchFamily="18" charset="0"/>
              </a:rPr>
              <a:t>6</a:t>
            </a:r>
            <a:r>
              <a:rPr lang="en-US" sz="2400" dirty="0">
                <a:latin typeface="Bell MT" panose="02020503060305020303" pitchFamily="18" charset="0"/>
              </a:rPr>
              <a:t>. Throughout her story, Eva has searched for a true sense of family. Does she </a:t>
            </a:r>
            <a:r>
              <a:rPr lang="en-US" sz="2400" dirty="0" smtClean="0">
                <a:latin typeface="Bell MT" panose="02020503060305020303" pitchFamily="18" charset="0"/>
              </a:rPr>
              <a:t>find </a:t>
            </a:r>
            <a:r>
              <a:rPr lang="en-US" sz="2400" dirty="0">
                <a:latin typeface="Bell MT" panose="02020503060305020303" pitchFamily="18" charset="0"/>
              </a:rPr>
              <a:t>it in Israel? Explain your answer. (analysis) </a:t>
            </a:r>
            <a:r>
              <a:rPr lang="en-US" sz="2400" b="1" dirty="0">
                <a:latin typeface="Bell MT" panose="02020503060305020303" pitchFamily="18" charset="0"/>
              </a:rPr>
              <a:t>DOK2</a:t>
            </a:r>
          </a:p>
        </p:txBody>
      </p:sp>
      <p:sp>
        <p:nvSpPr>
          <p:cNvPr id="5" name="TextBox 4"/>
          <p:cNvSpPr txBox="1"/>
          <p:nvPr/>
        </p:nvSpPr>
        <p:spPr>
          <a:xfrm>
            <a:off x="201003" y="2680467"/>
            <a:ext cx="4713514" cy="3970318"/>
          </a:xfrm>
          <a:prstGeom prst="rect">
            <a:avLst/>
          </a:prstGeom>
          <a:noFill/>
        </p:spPr>
        <p:txBody>
          <a:bodyPr wrap="square" rtlCol="0">
            <a:spAutoFit/>
          </a:bodyPr>
          <a:lstStyle/>
          <a:p>
            <a:pPr marL="342900" lvl="0" indent="-342900">
              <a:buAutoNum type="arabicPeriod"/>
              <a:defRPr/>
            </a:pPr>
            <a:r>
              <a:rPr lang="en-US" dirty="0" smtClean="0">
                <a:latin typeface="Bell MT" panose="02020503060305020303" pitchFamily="18" charset="0"/>
              </a:rPr>
              <a:t>Describe </a:t>
            </a:r>
            <a:r>
              <a:rPr lang="en-US" dirty="0">
                <a:latin typeface="Bell MT" panose="02020503060305020303" pitchFamily="18" charset="0"/>
              </a:rPr>
              <a:t>Eva’s daily schedule. (knowledge) </a:t>
            </a:r>
            <a:r>
              <a:rPr lang="en-US" b="1" dirty="0">
                <a:latin typeface="Bell MT" panose="02020503060305020303" pitchFamily="18" charset="0"/>
              </a:rPr>
              <a:t>DOK1</a:t>
            </a:r>
            <a:r>
              <a:rPr lang="en-US" dirty="0">
                <a:latin typeface="Bell MT" panose="02020503060305020303" pitchFamily="18" charset="0"/>
              </a:rPr>
              <a:t> </a:t>
            </a:r>
            <a:endParaRPr lang="en-US" dirty="0" smtClean="0">
              <a:latin typeface="Bell MT" panose="02020503060305020303" pitchFamily="18" charset="0"/>
            </a:endParaRPr>
          </a:p>
          <a:p>
            <a:pPr marL="342900" lvl="0" indent="-342900">
              <a:buAutoNum type="arabicPeriod"/>
              <a:defRPr/>
            </a:pPr>
            <a:endParaRPr lang="en-US" dirty="0" smtClean="0">
              <a:latin typeface="Bell MT" panose="02020503060305020303" pitchFamily="18" charset="0"/>
            </a:endParaRPr>
          </a:p>
          <a:p>
            <a:pPr marL="342900" lvl="0" indent="-342900">
              <a:buAutoNum type="arabicPeriod"/>
              <a:defRPr/>
            </a:pPr>
            <a:r>
              <a:rPr lang="en-US" dirty="0" smtClean="0">
                <a:latin typeface="Bell MT" panose="02020503060305020303" pitchFamily="18" charset="0"/>
              </a:rPr>
              <a:t>What </a:t>
            </a:r>
            <a:r>
              <a:rPr lang="en-US" dirty="0">
                <a:latin typeface="Bell MT" panose="02020503060305020303" pitchFamily="18" charset="0"/>
              </a:rPr>
              <a:t>is the purpose of the Youth Aliyah Villages? What does Eva do there? (comprehension) </a:t>
            </a:r>
            <a:r>
              <a:rPr lang="en-US" b="1" dirty="0">
                <a:latin typeface="Bell MT" panose="02020503060305020303" pitchFamily="18" charset="0"/>
              </a:rPr>
              <a:t>DOK1</a:t>
            </a:r>
            <a:r>
              <a:rPr lang="en-US" dirty="0">
                <a:latin typeface="Bell MT" panose="02020503060305020303" pitchFamily="18" charset="0"/>
              </a:rPr>
              <a:t> </a:t>
            </a:r>
            <a:endParaRPr lang="en-US" dirty="0" smtClean="0">
              <a:latin typeface="Bell MT" panose="02020503060305020303" pitchFamily="18" charset="0"/>
            </a:endParaRPr>
          </a:p>
          <a:p>
            <a:pPr marL="342900" lvl="0" indent="-342900">
              <a:buAutoNum type="arabicPeriod"/>
              <a:defRPr/>
            </a:pPr>
            <a:endParaRPr lang="en-US" dirty="0">
              <a:latin typeface="Bell MT" panose="02020503060305020303" pitchFamily="18" charset="0"/>
            </a:endParaRPr>
          </a:p>
          <a:p>
            <a:pPr marL="342900" lvl="0" indent="-342900">
              <a:buAutoNum type="arabicPeriod"/>
              <a:defRPr/>
            </a:pPr>
            <a:r>
              <a:rPr lang="en-US" dirty="0" smtClean="0">
                <a:latin typeface="Bell MT" panose="02020503060305020303" pitchFamily="18" charset="0"/>
              </a:rPr>
              <a:t>Eva </a:t>
            </a:r>
            <a:r>
              <a:rPr lang="en-US" dirty="0">
                <a:latin typeface="Bell MT" panose="02020503060305020303" pitchFamily="18" charset="0"/>
              </a:rPr>
              <a:t>learned a few phrases in Hebrew the </a:t>
            </a:r>
            <a:r>
              <a:rPr lang="en-US" dirty="0" smtClean="0">
                <a:latin typeface="Bell MT" panose="02020503060305020303" pitchFamily="18" charset="0"/>
              </a:rPr>
              <a:t>first </a:t>
            </a:r>
            <a:r>
              <a:rPr lang="en-US" dirty="0">
                <a:latin typeface="Bell MT" panose="02020503060305020303" pitchFamily="18" charset="0"/>
              </a:rPr>
              <a:t>night she and Miriam spent in the village. Visit a site such as http://www.linguanaut.com/english_hebrew.htm and learn some basic Hebrew phrases. Which ones do you think Eva might have learned </a:t>
            </a:r>
            <a:r>
              <a:rPr lang="en-US" dirty="0" smtClean="0">
                <a:latin typeface="Bell MT" panose="02020503060305020303" pitchFamily="18" charset="0"/>
              </a:rPr>
              <a:t>first</a:t>
            </a:r>
            <a:r>
              <a:rPr lang="en-US" dirty="0">
                <a:latin typeface="Bell MT" panose="02020503060305020303" pitchFamily="18" charset="0"/>
              </a:rPr>
              <a:t>? (application) </a:t>
            </a:r>
            <a:r>
              <a:rPr lang="en-US" b="1" dirty="0">
                <a:latin typeface="Bell MT" panose="02020503060305020303" pitchFamily="18" charset="0"/>
              </a:rPr>
              <a:t>DOK3</a:t>
            </a:r>
            <a:endParaRPr lang="en-US" b="1" dirty="0">
              <a:solidFill>
                <a:prstClr val="black"/>
              </a:solidFill>
              <a:latin typeface="Bell MT" panose="02020503060305020303" pitchFamily="18" charset="0"/>
            </a:endParaRPr>
          </a:p>
        </p:txBody>
      </p:sp>
    </p:spTree>
    <p:extLst>
      <p:ext uri="{BB962C8B-B14F-4D97-AF65-F5344CB8AC3E}">
        <p14:creationId xmlns:p14="http://schemas.microsoft.com/office/powerpoint/2010/main" val="1159160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512" y="215537"/>
            <a:ext cx="4710248" cy="4003766"/>
          </a:xfrm>
        </p:spPr>
        <p:txBody>
          <a:bodyPr/>
          <a:lstStyle/>
          <a:p>
            <a:r>
              <a:rPr lang="en-US" sz="2800" u="sng" dirty="0" smtClean="0">
                <a:latin typeface="Bernard MT Condensed" panose="02050806060905020404" pitchFamily="18" charset="0"/>
              </a:rPr>
              <a:t>Chapter 14</a:t>
            </a: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dirty="0" smtClean="0">
                <a:latin typeface="Bernard MT Condensed" panose="02050806060905020404" pitchFamily="18" charset="0"/>
              </a:rPr>
              <a:t>	Predict: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smtClean="0">
                <a:latin typeface="Bernard MT Condensed" panose="02050806060905020404" pitchFamily="18" charset="0"/>
              </a:rPr>
              <a:t>	Life</a:t>
            </a:r>
            <a:br>
              <a:rPr lang="en-US" dirty="0" smtClean="0">
                <a:latin typeface="Bernard MT Condensed" panose="02050806060905020404" pitchFamily="18" charset="0"/>
              </a:rPr>
            </a:br>
            <a:r>
              <a:rPr lang="en-US" dirty="0" smtClean="0">
                <a:latin typeface="Bernard MT Condensed" panose="02050806060905020404" pitchFamily="18" charset="0"/>
              </a:rPr>
              <a:t>	Connection: </a:t>
            </a:r>
            <a:endParaRPr lang="en-US" dirty="0">
              <a:latin typeface="Bernard MT Condensed" panose="02050806060905020404" pitchFamily="18" charset="0"/>
            </a:endParaRPr>
          </a:p>
        </p:txBody>
      </p:sp>
      <p:sp>
        <p:nvSpPr>
          <p:cNvPr id="4" name="Text Placeholder 3"/>
          <p:cNvSpPr>
            <a:spLocks noGrp="1"/>
          </p:cNvSpPr>
          <p:nvPr>
            <p:ph type="body" sz="half" idx="2"/>
          </p:nvPr>
        </p:nvSpPr>
        <p:spPr>
          <a:xfrm>
            <a:off x="5977909" y="615889"/>
            <a:ext cx="5742215" cy="6020042"/>
          </a:xfrm>
        </p:spPr>
        <p:txBody>
          <a:bodyPr>
            <a:noAutofit/>
          </a:bodyPr>
          <a:lstStyle/>
          <a:p>
            <a:r>
              <a:rPr lang="en-US" sz="2000" dirty="0">
                <a:latin typeface="Bell MT" panose="02020503060305020303" pitchFamily="18" charset="0"/>
              </a:rPr>
              <a:t>How will Eva and Miriam do in school? How long will they stay in Israel? How will freedom change them? </a:t>
            </a:r>
            <a:r>
              <a:rPr lang="en-US" sz="2000" b="1" dirty="0">
                <a:latin typeface="Bell MT" panose="02020503060305020303" pitchFamily="18" charset="0"/>
              </a:rPr>
              <a:t>DOK2</a:t>
            </a:r>
            <a:r>
              <a:rPr lang="en-US" sz="2000" dirty="0">
                <a:latin typeface="Bell MT" panose="02020503060305020303" pitchFamily="18" charset="0"/>
              </a:rPr>
              <a:t> </a:t>
            </a:r>
            <a:endParaRPr lang="en-US" sz="2000" dirty="0" smtClean="0">
              <a:latin typeface="Bell MT" panose="02020503060305020303" pitchFamily="18" charset="0"/>
            </a:endParaRPr>
          </a:p>
          <a:p>
            <a:endParaRPr lang="en-US" sz="2000" dirty="0">
              <a:latin typeface="Bell MT" panose="02020503060305020303" pitchFamily="18" charset="0"/>
            </a:endParaRPr>
          </a:p>
          <a:p>
            <a:r>
              <a:rPr lang="en-US" sz="2000" dirty="0" smtClean="0">
                <a:latin typeface="Bell MT" panose="02020503060305020303" pitchFamily="18" charset="0"/>
              </a:rPr>
              <a:t>Happiness </a:t>
            </a:r>
            <a:r>
              <a:rPr lang="en-US" sz="2000" dirty="0">
                <a:latin typeface="Bell MT" panose="02020503060305020303" pitchFamily="18" charset="0"/>
              </a:rPr>
              <a:t>can be found by getting involved in causes bigger than yourself. Eva learned this lesson from her mother, Jaffa, who was known for helping young mothers in </a:t>
            </a:r>
            <a:r>
              <a:rPr lang="en-US" sz="2000" dirty="0" err="1">
                <a:latin typeface="Bell MT" panose="02020503060305020303" pitchFamily="18" charset="0"/>
              </a:rPr>
              <a:t>Portz</a:t>
            </a:r>
            <a:r>
              <a:rPr lang="en-US" sz="2000" dirty="0">
                <a:latin typeface="Bell MT" panose="02020503060305020303" pitchFamily="18" charset="0"/>
              </a:rPr>
              <a:t> and opening her home to strangers and travelers passing through the village. She also learned this in Israel, as she took care of plants and animals. Today Eva challenges others to do something each day to improve the world and ourselves. Perhaps say hello, smile, pay a compliment, pick up trash, help a neighbor, or show kindness and care. By reaching out to help people, we unleash happiness inside ourselves.</a:t>
            </a:r>
            <a:endParaRPr lang="en-US" sz="2000" dirty="0" smtClean="0">
              <a:latin typeface="Bell MT" panose="02020503060305020303" pitchFamily="18" charset="0"/>
            </a:endParaRPr>
          </a:p>
        </p:txBody>
      </p:sp>
    </p:spTree>
    <p:extLst>
      <p:ext uri="{BB962C8B-B14F-4D97-AF65-F5344CB8AC3E}">
        <p14:creationId xmlns:p14="http://schemas.microsoft.com/office/powerpoint/2010/main" val="1406944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309</TotalTime>
  <Words>363</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Bell MT</vt:lpstr>
      <vt:lpstr>Bernard MT Condensed</vt:lpstr>
      <vt:lpstr>Franklin Gothic Book</vt:lpstr>
      <vt:lpstr>Crop</vt:lpstr>
      <vt:lpstr>Surviving the angel of death: Chapter 14</vt:lpstr>
      <vt:lpstr>PowerPoint Presentation</vt:lpstr>
      <vt:lpstr>Language  of Chapter 14  Words to know: </vt:lpstr>
      <vt:lpstr>Chapter 14 Discussion Questions</vt:lpstr>
      <vt:lpstr>Chapter 14   Predict:     Life  Connection: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Surviving the angel of death: Chapter 14</dc:title>
  <dc:creator>Caitlyn Nix</dc:creator>
  <cp:lastModifiedBy>Caitlyn Nix</cp:lastModifiedBy>
  <cp:revision>4</cp:revision>
  <dcterms:created xsi:type="dcterms:W3CDTF">2019-03-26T01:14:03Z</dcterms:created>
  <dcterms:modified xsi:type="dcterms:W3CDTF">2019-03-26T18:55:15Z</dcterms:modified>
</cp:coreProperties>
</file>