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1"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2/25/2019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2/25/2019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2/25/2019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Surviving the angel of death: Chapter </a:t>
            </a:r>
            <a:r>
              <a:rPr lang="en-US" dirty="0" smtClean="0">
                <a:latin typeface="Bernard MT Condensed" panose="02050806060905020404" pitchFamily="18" charset="0"/>
              </a:rPr>
              <a:t>2</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latin typeface="Bell MT" panose="02020503060305020303" pitchFamily="18" charset="0"/>
              </a:rPr>
              <a:t>Eva </a:t>
            </a:r>
            <a:r>
              <a:rPr lang="en-US" dirty="0" err="1" smtClean="0">
                <a:latin typeface="Bell MT" panose="02020503060305020303" pitchFamily="18" charset="0"/>
              </a:rPr>
              <a:t>Mozes</a:t>
            </a:r>
            <a:r>
              <a:rPr lang="en-US" dirty="0" smtClean="0">
                <a:latin typeface="Bell MT" panose="02020503060305020303" pitchFamily="18" charset="0"/>
              </a:rPr>
              <a:t> </a:t>
            </a:r>
            <a:r>
              <a:rPr lang="en-US" dirty="0" err="1" smtClean="0">
                <a:latin typeface="Bell MT" panose="02020503060305020303" pitchFamily="18" charset="0"/>
              </a:rPr>
              <a:t>Kor</a:t>
            </a:r>
            <a:r>
              <a:rPr lang="en-US" dirty="0" smtClean="0">
                <a:latin typeface="Bell MT" panose="02020503060305020303" pitchFamily="18" charset="0"/>
              </a:rPr>
              <a:t> and Lisa </a:t>
            </a:r>
            <a:r>
              <a:rPr lang="en-US" dirty="0" err="1" smtClean="0">
                <a:latin typeface="Bell MT" panose="02020503060305020303" pitchFamily="18" charset="0"/>
              </a:rPr>
              <a:t>Rojany</a:t>
            </a:r>
            <a:r>
              <a:rPr lang="en-US" dirty="0" smtClean="0">
                <a:latin typeface="Bell MT" panose="02020503060305020303" pitchFamily="18" charset="0"/>
              </a:rPr>
              <a:t> </a:t>
            </a:r>
            <a:r>
              <a:rPr lang="en-US" dirty="0" err="1" smtClean="0">
                <a:latin typeface="Bell MT" panose="02020503060305020303" pitchFamily="18" charset="0"/>
              </a:rPr>
              <a:t>Buccieri</a:t>
            </a:r>
            <a:endParaRPr lang="en-US" dirty="0">
              <a:latin typeface="Bell MT" panose="02020503060305020303" pitchFamily="18" charset="0"/>
            </a:endParaRPr>
          </a:p>
        </p:txBody>
      </p:sp>
    </p:spTree>
    <p:extLst>
      <p:ext uri="{BB962C8B-B14F-4D97-AF65-F5344CB8AC3E}">
        <p14:creationId xmlns:p14="http://schemas.microsoft.com/office/powerpoint/2010/main" val="2612107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029" y="744583"/>
            <a:ext cx="1324402" cy="1631216"/>
          </a:xfrm>
          <a:prstGeom prst="rect">
            <a:avLst/>
          </a:prstGeom>
          <a:noFill/>
        </p:spPr>
        <p:txBody>
          <a:bodyPr wrap="none" rtlCol="0">
            <a:spAutoFit/>
          </a:bodyPr>
          <a:lstStyle/>
          <a:p>
            <a:r>
              <a:rPr lang="en-US" sz="2000" dirty="0" smtClean="0">
                <a:latin typeface="Bernard MT Condensed" panose="02050806060905020404" pitchFamily="18" charset="0"/>
              </a:rPr>
              <a:t>I notice…</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I wonder…</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What if…</a:t>
            </a:r>
            <a:endParaRPr lang="en-US" sz="2000" dirty="0">
              <a:latin typeface="Bernard MT Condensed" panose="02050806060905020404" pitchFamily="18" charset="0"/>
            </a:endParaRPr>
          </a:p>
        </p:txBody>
      </p:sp>
      <p:pic>
        <p:nvPicPr>
          <p:cNvPr id="1026" name="Picture 2" descr="Image result for surviving the angel of death the true story of a mengele twin in auschwitz novel pictu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9431" y="209006"/>
            <a:ext cx="9699171" cy="6466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68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76" y="2085107"/>
            <a:ext cx="3855720" cy="2944621"/>
          </a:xfrm>
        </p:spPr>
        <p:txBody>
          <a:bodyPr/>
          <a:lstStyle/>
          <a:p>
            <a:r>
              <a:rPr lang="en-US" dirty="0" smtClean="0">
                <a:latin typeface="Bernard MT Condensed" panose="02050806060905020404" pitchFamily="18" charset="0"/>
              </a:rPr>
              <a:t>Language </a:t>
            </a:r>
            <a:br>
              <a:rPr lang="en-US" dirty="0" smtClean="0">
                <a:latin typeface="Bernard MT Condensed" panose="02050806060905020404" pitchFamily="18" charset="0"/>
              </a:rPr>
            </a:br>
            <a:r>
              <a:rPr lang="en-US" dirty="0" smtClean="0">
                <a:latin typeface="Bernard MT Condensed" panose="02050806060905020404" pitchFamily="18" charset="0"/>
              </a:rPr>
              <a:t>of Chapter </a:t>
            </a:r>
            <a:r>
              <a:rPr lang="en-US" dirty="0" smtClean="0">
                <a:latin typeface="Bernard MT Condensed" panose="02050806060905020404" pitchFamily="18" charset="0"/>
              </a:rPr>
              <a:t>2</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sz="3600" dirty="0" smtClean="0">
                <a:latin typeface="Bernard MT Condensed" panose="02050806060905020404" pitchFamily="18" charset="0"/>
              </a:rPr>
              <a:t>Words to know: </a:t>
            </a:r>
            <a:endParaRPr lang="en-US" sz="3600" dirty="0">
              <a:latin typeface="Bernard MT Condensed" panose="02050806060905020404" pitchFamily="18" charset="0"/>
            </a:endParaRPr>
          </a:p>
        </p:txBody>
      </p:sp>
      <p:sp>
        <p:nvSpPr>
          <p:cNvPr id="4" name="Text Placeholder 3"/>
          <p:cNvSpPr>
            <a:spLocks noGrp="1"/>
          </p:cNvSpPr>
          <p:nvPr>
            <p:ph type="body" sz="half" idx="2"/>
          </p:nvPr>
        </p:nvSpPr>
        <p:spPr>
          <a:xfrm>
            <a:off x="6131923" y="1772126"/>
            <a:ext cx="5676900" cy="3570582"/>
          </a:xfrm>
        </p:spPr>
        <p:txBody>
          <a:bodyPr>
            <a:normAutofit/>
          </a:bodyPr>
          <a:lstStyle/>
          <a:p>
            <a:r>
              <a:rPr lang="en-US" sz="2000" dirty="0"/>
              <a:t>typhoid fever </a:t>
            </a:r>
            <a:r>
              <a:rPr lang="en-US" sz="2000" dirty="0" smtClean="0"/>
              <a:t>	house </a:t>
            </a:r>
            <a:r>
              <a:rPr lang="en-US" sz="2000" dirty="0"/>
              <a:t>arrest </a:t>
            </a:r>
            <a:r>
              <a:rPr lang="en-US" sz="2000" dirty="0" smtClean="0"/>
              <a:t>	abrupt </a:t>
            </a:r>
          </a:p>
          <a:p>
            <a:r>
              <a:rPr lang="en-US" sz="2000" dirty="0" smtClean="0"/>
              <a:t>harassment 	run-down 	interrogation </a:t>
            </a:r>
          </a:p>
          <a:p>
            <a:r>
              <a:rPr lang="en-US" sz="2000" dirty="0" smtClean="0"/>
              <a:t>valuables 	rationed 	gnawing </a:t>
            </a:r>
          </a:p>
          <a:p>
            <a:r>
              <a:rPr lang="en-US" sz="2000" dirty="0" smtClean="0"/>
              <a:t>deprivation 	withdrawn 	circulating </a:t>
            </a:r>
          </a:p>
          <a:p>
            <a:r>
              <a:rPr lang="en-US" sz="2000" dirty="0" smtClean="0"/>
              <a:t>stifling 		exposed despair </a:t>
            </a:r>
          </a:p>
          <a:p>
            <a:r>
              <a:rPr lang="en-US" sz="2000" dirty="0" smtClean="0"/>
              <a:t>solemnly</a:t>
            </a:r>
            <a:endParaRPr lang="en-US" sz="2000" dirty="0" smtClean="0">
              <a:latin typeface="Bell MT" panose="02020503060305020303" pitchFamily="18" charset="0"/>
            </a:endParaRPr>
          </a:p>
        </p:txBody>
      </p:sp>
    </p:spTree>
    <p:extLst>
      <p:ext uri="{BB962C8B-B14F-4D97-AF65-F5344CB8AC3E}">
        <p14:creationId xmlns:p14="http://schemas.microsoft.com/office/powerpoint/2010/main" val="2491587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9" y="489857"/>
            <a:ext cx="3855720" cy="2292532"/>
          </a:xfrm>
        </p:spPr>
        <p:txBody>
          <a:bodyPr/>
          <a:lstStyle/>
          <a:p>
            <a:r>
              <a:rPr lang="en-US" sz="5400" dirty="0" smtClean="0">
                <a:latin typeface="Bernard MT Condensed" panose="02050806060905020404" pitchFamily="18" charset="0"/>
              </a:rPr>
              <a:t>Chapter </a:t>
            </a:r>
            <a:r>
              <a:rPr lang="en-US" sz="5400" dirty="0" smtClean="0">
                <a:latin typeface="Bernard MT Condensed" panose="02050806060905020404" pitchFamily="18" charset="0"/>
              </a:rPr>
              <a:t>2</a:t>
            </a:r>
            <a:r>
              <a:rPr lang="en-US" sz="5400" dirty="0" smtClean="0">
                <a:latin typeface="Bernard MT Condensed" panose="02050806060905020404" pitchFamily="18" charset="0"/>
              </a:rPr>
              <a:t/>
            </a:r>
            <a:br>
              <a:rPr lang="en-US" sz="5400" dirty="0" smtClean="0">
                <a:latin typeface="Bernard MT Condensed" panose="02050806060905020404" pitchFamily="18" charset="0"/>
              </a:rPr>
            </a:br>
            <a:r>
              <a:rPr lang="en-US" sz="5400" dirty="0" smtClean="0">
                <a:latin typeface="Bernard MT Condensed" panose="02050806060905020404" pitchFamily="18" charset="0"/>
              </a:rPr>
              <a:t>Discussion</a:t>
            </a:r>
            <a:br>
              <a:rPr lang="en-US" sz="5400" dirty="0" smtClean="0">
                <a:latin typeface="Bernard MT Condensed" panose="02050806060905020404" pitchFamily="18" charset="0"/>
              </a:rPr>
            </a:br>
            <a:r>
              <a:rPr lang="en-US" sz="5400" dirty="0" smtClean="0">
                <a:latin typeface="Bernard MT Condensed" panose="02050806060905020404" pitchFamily="18" charset="0"/>
              </a:rPr>
              <a:t>Questions</a:t>
            </a:r>
            <a:endParaRPr lang="en-US" sz="5400" dirty="0">
              <a:latin typeface="Bernard MT Condensed" panose="02050806060905020404" pitchFamily="18" charset="0"/>
            </a:endParaRPr>
          </a:p>
        </p:txBody>
      </p:sp>
      <p:sp>
        <p:nvSpPr>
          <p:cNvPr id="4" name="Text Placeholder 3"/>
          <p:cNvSpPr>
            <a:spLocks noGrp="1"/>
          </p:cNvSpPr>
          <p:nvPr>
            <p:ph type="body" sz="half" idx="2"/>
          </p:nvPr>
        </p:nvSpPr>
        <p:spPr>
          <a:xfrm>
            <a:off x="5822767" y="496388"/>
            <a:ext cx="6168936" cy="5901901"/>
          </a:xfrm>
        </p:spPr>
        <p:txBody>
          <a:bodyPr>
            <a:noAutofit/>
          </a:bodyPr>
          <a:lstStyle/>
          <a:p>
            <a:r>
              <a:rPr lang="en-US" sz="2000" dirty="0">
                <a:latin typeface="Bell MT" panose="02020503060305020303" pitchFamily="18" charset="0"/>
              </a:rPr>
              <a:t>4. When the </a:t>
            </a:r>
            <a:r>
              <a:rPr lang="en-US" sz="2000" dirty="0" err="1">
                <a:latin typeface="Bell MT" panose="02020503060305020303" pitchFamily="18" charset="0"/>
              </a:rPr>
              <a:t>Mozes</a:t>
            </a:r>
            <a:r>
              <a:rPr lang="en-US" sz="2000" dirty="0">
                <a:latin typeface="Bell MT" panose="02020503060305020303" pitchFamily="18" charset="0"/>
              </a:rPr>
              <a:t> family was forced to leave camp to board the train, they each took a few “valuables” from their tent. Why did Eva and Miriam choose to bring their matching dresses as their valuables? (analysis)</a:t>
            </a:r>
            <a:r>
              <a:rPr lang="en-US" sz="2000" b="1" dirty="0">
                <a:latin typeface="Bell MT" panose="02020503060305020303" pitchFamily="18" charset="0"/>
              </a:rPr>
              <a:t>DOK2</a:t>
            </a:r>
            <a:r>
              <a:rPr lang="en-US" sz="2000" dirty="0">
                <a:latin typeface="Bell MT" panose="02020503060305020303" pitchFamily="18" charset="0"/>
              </a:rPr>
              <a:t> </a:t>
            </a:r>
            <a:endParaRPr lang="en-US" sz="2000" dirty="0" smtClean="0">
              <a:latin typeface="Bell MT" panose="02020503060305020303" pitchFamily="18" charset="0"/>
            </a:endParaRPr>
          </a:p>
          <a:p>
            <a:r>
              <a:rPr lang="en-US" sz="2000" dirty="0" smtClean="0">
                <a:latin typeface="Bell MT" panose="02020503060305020303" pitchFamily="18" charset="0"/>
              </a:rPr>
              <a:t>5</a:t>
            </a:r>
            <a:r>
              <a:rPr lang="en-US" sz="2000" dirty="0">
                <a:latin typeface="Bell MT" panose="02020503060305020303" pitchFamily="18" charset="0"/>
              </a:rPr>
              <a:t>. How does Eva’s view of her parents shift? How will this shift affect Eva’s actions from now on? Give examples of how Eva might handle herself now compared with how she might have reacted a few months earlier. Cite evidence from the text to support your answer. (synthesis)</a:t>
            </a:r>
            <a:r>
              <a:rPr lang="en-US" sz="2000" b="1" dirty="0">
                <a:latin typeface="Bell MT" panose="02020503060305020303" pitchFamily="18" charset="0"/>
              </a:rPr>
              <a:t>DOK2 </a:t>
            </a:r>
            <a:endParaRPr lang="en-US" sz="2000" b="1" dirty="0" smtClean="0">
              <a:latin typeface="Bell MT" panose="02020503060305020303" pitchFamily="18" charset="0"/>
            </a:endParaRPr>
          </a:p>
          <a:p>
            <a:r>
              <a:rPr lang="en-US" sz="2000" dirty="0" smtClean="0">
                <a:latin typeface="Bell MT" panose="02020503060305020303" pitchFamily="18" charset="0"/>
              </a:rPr>
              <a:t>6</a:t>
            </a:r>
            <a:r>
              <a:rPr lang="en-US" sz="2000" dirty="0">
                <a:latin typeface="Bell MT" panose="02020503060305020303" pitchFamily="18" charset="0"/>
              </a:rPr>
              <a:t>. The Nazis put Eva’s father “in charge” of the people in the cattle car, saying that anyone caught trying to escape would be shot. Discuss why the Nazis did this. Was it possible for anyone to escape? If it had been, would anyone have tried? Why or why not? (evaluation) </a:t>
            </a:r>
            <a:r>
              <a:rPr lang="en-US" sz="2000" b="1" dirty="0">
                <a:latin typeface="Bell MT" panose="02020503060305020303" pitchFamily="18" charset="0"/>
              </a:rPr>
              <a:t>DOK2</a:t>
            </a:r>
            <a:endParaRPr lang="en-US" sz="2000" b="1" dirty="0">
              <a:latin typeface="Bell MT" panose="02020503060305020303" pitchFamily="18" charset="0"/>
            </a:endParaRPr>
          </a:p>
        </p:txBody>
      </p:sp>
      <p:sp>
        <p:nvSpPr>
          <p:cNvPr id="5" name="TextBox 4"/>
          <p:cNvSpPr txBox="1"/>
          <p:nvPr/>
        </p:nvSpPr>
        <p:spPr>
          <a:xfrm>
            <a:off x="119742" y="2689392"/>
            <a:ext cx="5157652" cy="3970318"/>
          </a:xfrm>
          <a:prstGeom prst="rect">
            <a:avLst/>
          </a:prstGeom>
          <a:noFill/>
        </p:spPr>
        <p:txBody>
          <a:bodyPr wrap="square" rtlCol="0">
            <a:spAutoFit/>
          </a:bodyPr>
          <a:lstStyle/>
          <a:p>
            <a:pPr marL="342900" lvl="0" indent="-342900">
              <a:buAutoNum type="arabicPeriod"/>
              <a:defRPr/>
            </a:pPr>
            <a:r>
              <a:rPr lang="en-US" dirty="0" smtClean="0">
                <a:latin typeface="Bell MT" panose="02020503060305020303" pitchFamily="18" charset="0"/>
              </a:rPr>
              <a:t>Why </a:t>
            </a:r>
            <a:r>
              <a:rPr lang="en-US" dirty="0">
                <a:latin typeface="Bell MT" panose="02020503060305020303" pitchFamily="18" charset="0"/>
              </a:rPr>
              <a:t>didn’t Eva and Miriam get to celebrate their tenth birthday? (knowledge)</a:t>
            </a:r>
            <a:r>
              <a:rPr lang="en-US" b="1" dirty="0">
                <a:latin typeface="Bell MT" panose="02020503060305020303" pitchFamily="18" charset="0"/>
              </a:rPr>
              <a:t>DOK1</a:t>
            </a:r>
            <a:r>
              <a:rPr lang="en-US" dirty="0">
                <a:latin typeface="Bell MT" panose="02020503060305020303" pitchFamily="18" charset="0"/>
              </a:rPr>
              <a:t> </a:t>
            </a:r>
            <a:endParaRPr lang="en-US" dirty="0" smtClean="0">
              <a:latin typeface="Bell MT" panose="02020503060305020303" pitchFamily="18" charset="0"/>
            </a:endParaRPr>
          </a:p>
          <a:p>
            <a:pPr marL="342900" lvl="0" indent="-342900">
              <a:buAutoNum type="arabicPeriod"/>
              <a:defRPr/>
            </a:pPr>
            <a:endParaRPr lang="en-US" dirty="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Why </a:t>
            </a:r>
            <a:r>
              <a:rPr lang="en-US" dirty="0">
                <a:latin typeface="Bell MT" panose="02020503060305020303" pitchFamily="18" charset="0"/>
              </a:rPr>
              <a:t>were Eva and the others </a:t>
            </a:r>
            <a:r>
              <a:rPr lang="en-US" dirty="0" smtClean="0">
                <a:latin typeface="Bell MT" panose="02020503060305020303" pitchFamily="18" charset="0"/>
              </a:rPr>
              <a:t>terrified </a:t>
            </a:r>
            <a:r>
              <a:rPr lang="en-US" dirty="0">
                <a:latin typeface="Bell MT" panose="02020503060305020303" pitchFamily="18" charset="0"/>
              </a:rPr>
              <a:t>to hear German spoken at their </a:t>
            </a:r>
            <a:r>
              <a:rPr lang="en-US" dirty="0" smtClean="0">
                <a:latin typeface="Bell MT" panose="02020503060305020303" pitchFamily="18" charset="0"/>
              </a:rPr>
              <a:t>final </a:t>
            </a:r>
            <a:r>
              <a:rPr lang="en-US" dirty="0">
                <a:latin typeface="Bell MT" panose="02020503060305020303" pitchFamily="18" charset="0"/>
              </a:rPr>
              <a:t>destination? Use evidence from the text to support your answer. (comprehension) </a:t>
            </a:r>
            <a:r>
              <a:rPr lang="en-US" b="1" dirty="0">
                <a:latin typeface="Bell MT" panose="02020503060305020303" pitchFamily="18" charset="0"/>
              </a:rPr>
              <a:t>DOK1 </a:t>
            </a:r>
            <a:endParaRPr lang="en-US" b="1" dirty="0" smtClean="0">
              <a:latin typeface="Bell MT" panose="02020503060305020303" pitchFamily="18" charset="0"/>
            </a:endParaRPr>
          </a:p>
          <a:p>
            <a:pPr marL="342900" lvl="0" indent="-342900">
              <a:buAutoNum type="arabicPeriod"/>
              <a:defRPr/>
            </a:pPr>
            <a:endParaRPr lang="en-US" dirty="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How </a:t>
            </a:r>
            <a:r>
              <a:rPr lang="en-US" dirty="0">
                <a:latin typeface="Bell MT" panose="02020503060305020303" pitchFamily="18" charset="0"/>
              </a:rPr>
              <a:t>did the villagers, including her best friend Luci, react when Eva and her family were taken away by the Nazis? Why wasn’t Eva surprised? If you had lived in Eva’s village at the time, what might you have done as the </a:t>
            </a:r>
            <a:r>
              <a:rPr lang="en-US" dirty="0" err="1">
                <a:latin typeface="Bell MT" panose="02020503060305020303" pitchFamily="18" charset="0"/>
              </a:rPr>
              <a:t>Mozes</a:t>
            </a:r>
            <a:r>
              <a:rPr lang="en-US" dirty="0">
                <a:latin typeface="Bell MT" panose="02020503060305020303" pitchFamily="18" charset="0"/>
              </a:rPr>
              <a:t> family was taken away? (application) </a:t>
            </a:r>
            <a:r>
              <a:rPr lang="en-US" b="1" dirty="0">
                <a:latin typeface="Bell MT" panose="02020503060305020303" pitchFamily="18" charset="0"/>
              </a:rPr>
              <a:t>DOK2</a:t>
            </a:r>
            <a:endParaRPr kumimoji="0" lang="en-US" sz="1800" b="1" i="0" u="none" strike="noStrike" kern="1200" cap="none" spc="0" normalizeH="0" baseline="0" noProof="0" dirty="0">
              <a:ln>
                <a:noFill/>
              </a:ln>
              <a:solidFill>
                <a:prstClr val="black"/>
              </a:solidFill>
              <a:effectLst/>
              <a:uLnTx/>
              <a:uFillTx/>
              <a:latin typeface="Bell MT" panose="02020503060305020303" pitchFamily="18" charset="0"/>
            </a:endParaRPr>
          </a:p>
        </p:txBody>
      </p:sp>
    </p:spTree>
    <p:extLst>
      <p:ext uri="{BB962C8B-B14F-4D97-AF65-F5344CB8AC3E}">
        <p14:creationId xmlns:p14="http://schemas.microsoft.com/office/powerpoint/2010/main" val="2761211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2" y="215537"/>
            <a:ext cx="4710248" cy="4003766"/>
          </a:xfrm>
        </p:spPr>
        <p:txBody>
          <a:bodyPr/>
          <a:lstStyle/>
          <a:p>
            <a:r>
              <a:rPr lang="en-US" sz="2800" u="sng" dirty="0" smtClean="0">
                <a:latin typeface="Bernard MT Condensed" panose="02050806060905020404" pitchFamily="18" charset="0"/>
              </a:rPr>
              <a:t>Chapter </a:t>
            </a:r>
            <a:r>
              <a:rPr lang="en-US" sz="2800" u="sng" dirty="0" smtClean="0">
                <a:latin typeface="Bernard MT Condensed" panose="02050806060905020404" pitchFamily="18" charset="0"/>
              </a:rPr>
              <a:t>2</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Predict: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	Life</a:t>
            </a:r>
            <a:br>
              <a:rPr lang="en-US" dirty="0" smtClean="0">
                <a:latin typeface="Bernard MT Condensed" panose="02050806060905020404" pitchFamily="18" charset="0"/>
              </a:rPr>
            </a:br>
            <a:r>
              <a:rPr lang="en-US" dirty="0" smtClean="0">
                <a:latin typeface="Bernard MT Condensed" panose="02050806060905020404" pitchFamily="18" charset="0"/>
              </a:rPr>
              <a:t>	Connection: </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6023064" y="685800"/>
            <a:ext cx="5742215" cy="5482114"/>
          </a:xfrm>
        </p:spPr>
        <p:txBody>
          <a:bodyPr>
            <a:noAutofit/>
          </a:bodyPr>
          <a:lstStyle/>
          <a:p>
            <a:r>
              <a:rPr lang="en-US" sz="2000" dirty="0" smtClean="0">
                <a:latin typeface="Bell MT" panose="02020503060305020303" pitchFamily="18" charset="0"/>
              </a:rPr>
              <a:t>What </a:t>
            </a:r>
            <a:r>
              <a:rPr lang="en-US" sz="2000" dirty="0">
                <a:latin typeface="Bell MT" panose="02020503060305020303" pitchFamily="18" charset="0"/>
              </a:rPr>
              <a:t>will happen now that Eva and the others have stepped out of the cattle car and onto the platform? List a few possible scenarios and how Eva might react to each one. </a:t>
            </a:r>
            <a:r>
              <a:rPr lang="en-US" sz="2000" b="1" dirty="0">
                <a:latin typeface="Bell MT" panose="02020503060305020303" pitchFamily="18" charset="0"/>
              </a:rPr>
              <a:t>DOK3</a:t>
            </a:r>
            <a:r>
              <a:rPr lang="en-US" sz="2000" dirty="0">
                <a:latin typeface="Bell MT" panose="02020503060305020303" pitchFamily="18" charset="0"/>
              </a:rPr>
              <a:t> </a:t>
            </a:r>
            <a:endParaRPr lang="en-US" sz="2000" dirty="0" smtClean="0">
              <a:latin typeface="Bell MT" panose="02020503060305020303" pitchFamily="18" charset="0"/>
            </a:endParaRPr>
          </a:p>
          <a:p>
            <a:endParaRPr lang="en-US" sz="2000" dirty="0">
              <a:latin typeface="Bell MT" panose="02020503060305020303" pitchFamily="18" charset="0"/>
            </a:endParaRPr>
          </a:p>
          <a:p>
            <a:endParaRPr lang="en-US" sz="2000" dirty="0" smtClean="0">
              <a:latin typeface="Bell MT" panose="02020503060305020303" pitchFamily="18" charset="0"/>
            </a:endParaRPr>
          </a:p>
          <a:p>
            <a:r>
              <a:rPr lang="en-US" sz="2000" dirty="0" smtClean="0">
                <a:latin typeface="Bell MT" panose="02020503060305020303" pitchFamily="18" charset="0"/>
              </a:rPr>
              <a:t>There </a:t>
            </a:r>
            <a:r>
              <a:rPr lang="en-US" sz="2000" dirty="0">
                <a:latin typeface="Bell MT" panose="02020503060305020303" pitchFamily="18" charset="0"/>
              </a:rPr>
              <a:t>are often times in our lives when our opinions of people change. This can happen positively or negatively. Like Eva in the book, many people have shifting feelings about family members over the course of time. Has there ever been a time when your opinion of a loved one changed? Was this a positive thing? What would it take for your view to change again?</a:t>
            </a:r>
            <a:endParaRPr lang="en-US" sz="2000" dirty="0" smtClean="0">
              <a:latin typeface="Bell MT" panose="02020503060305020303" pitchFamily="18" charset="0"/>
            </a:endParaRPr>
          </a:p>
        </p:txBody>
      </p:sp>
    </p:spTree>
    <p:extLst>
      <p:ext uri="{BB962C8B-B14F-4D97-AF65-F5344CB8AC3E}">
        <p14:creationId xmlns:p14="http://schemas.microsoft.com/office/powerpoint/2010/main" val="930448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9</TotalTime>
  <Words>405</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Bell MT</vt:lpstr>
      <vt:lpstr>Bernard MT Condensed</vt:lpstr>
      <vt:lpstr>Franklin Gothic Book</vt:lpstr>
      <vt:lpstr>Crop</vt:lpstr>
      <vt:lpstr>Surviving the angel of death: Chapter 2</vt:lpstr>
      <vt:lpstr>PowerPoint Presentation</vt:lpstr>
      <vt:lpstr>Language  of Chapter 2  Words to know: </vt:lpstr>
      <vt:lpstr>Chapter 2 Discussion Questions</vt:lpstr>
      <vt:lpstr>Chapter 2   Predict:     Life  Connection: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the angel of death: Chapter 2</dc:title>
  <dc:creator>Caitlyn Nix</dc:creator>
  <cp:lastModifiedBy>Caitlyn Nix</cp:lastModifiedBy>
  <cp:revision>2</cp:revision>
  <dcterms:created xsi:type="dcterms:W3CDTF">2019-02-25T06:49:11Z</dcterms:created>
  <dcterms:modified xsi:type="dcterms:W3CDTF">2019-02-25T06:58:45Z</dcterms:modified>
</cp:coreProperties>
</file>