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Surviving the angel of death: Chapter </a:t>
            </a:r>
            <a:r>
              <a:rPr lang="en-US" dirty="0" smtClean="0">
                <a:latin typeface="Bernard MT Condensed" panose="02050806060905020404" pitchFamily="18" charset="0"/>
              </a:rPr>
              <a:t>3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Bell MT" panose="02020503060305020303" pitchFamily="18" charset="0"/>
              </a:rPr>
              <a:t>Eva </a:t>
            </a:r>
            <a:r>
              <a:rPr lang="en-US" dirty="0" err="1" smtClean="0">
                <a:latin typeface="Bell MT" panose="02020503060305020303" pitchFamily="18" charset="0"/>
              </a:rPr>
              <a:t>Mozes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Kor</a:t>
            </a:r>
            <a:r>
              <a:rPr lang="en-US" dirty="0" smtClean="0">
                <a:latin typeface="Bell MT" panose="02020503060305020303" pitchFamily="18" charset="0"/>
              </a:rPr>
              <a:t> and Lisa </a:t>
            </a:r>
            <a:r>
              <a:rPr lang="en-US" dirty="0" err="1" smtClean="0">
                <a:latin typeface="Bell MT" panose="02020503060305020303" pitchFamily="18" charset="0"/>
              </a:rPr>
              <a:t>Rojany</a:t>
            </a:r>
            <a:r>
              <a:rPr lang="en-US" dirty="0" smtClean="0">
                <a:latin typeface="Bell MT" panose="02020503060305020303" pitchFamily="18" charset="0"/>
              </a:rPr>
              <a:t> </a:t>
            </a:r>
            <a:r>
              <a:rPr lang="en-US" dirty="0" err="1" smtClean="0">
                <a:latin typeface="Bell MT" panose="02020503060305020303" pitchFamily="18" charset="0"/>
              </a:rPr>
              <a:t>Buccieri</a:t>
            </a:r>
            <a:endParaRPr lang="en-US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7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276" y="2085107"/>
            <a:ext cx="3855720" cy="29446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Language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of Chapter </a:t>
            </a:r>
            <a:r>
              <a:rPr lang="en-US" dirty="0" smtClean="0">
                <a:latin typeface="Bernard MT Condensed" panose="02050806060905020404" pitchFamily="18" charset="0"/>
              </a:rPr>
              <a:t>3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sz="3600" dirty="0" smtClean="0">
                <a:latin typeface="Bernard MT Condensed" panose="02050806060905020404" pitchFamily="18" charset="0"/>
              </a:rPr>
              <a:t>Words to know: </a:t>
            </a:r>
            <a:endParaRPr lang="en-US" sz="36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1112" y="1134257"/>
            <a:ext cx="5676900" cy="484632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Bell MT" panose="02020503060305020303" pitchFamily="18" charset="0"/>
              </a:rPr>
              <a:t>foul </a:t>
            </a:r>
            <a:r>
              <a:rPr lang="en-US" sz="2000" dirty="0" smtClean="0">
                <a:latin typeface="Bell MT" panose="02020503060305020303" pitchFamily="18" charset="0"/>
              </a:rPr>
              <a:t>		singe 		barking 	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resounded 	strode		quaking </a:t>
            </a:r>
            <a:r>
              <a:rPr lang="en-US" sz="2000" dirty="0">
                <a:latin typeface="Bell MT" panose="02020503060305020303" pitchFamily="18" charset="0"/>
              </a:rPr>
              <a:t>frame </a:t>
            </a:r>
            <a:endParaRPr lang="en-US" sz="2000" dirty="0" smtClean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proximity 	barreled 	pleas 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Ponder		privileged 	fumigated 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anti-lice 		barracks 	reside</a:t>
            </a:r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>
                <a:latin typeface="Bell MT" panose="02020503060305020303" pitchFamily="18" charset="0"/>
              </a:rPr>
              <a:t>ventilation </a:t>
            </a:r>
            <a:r>
              <a:rPr lang="en-US" sz="2000" dirty="0" smtClean="0">
                <a:latin typeface="Bell MT" panose="02020503060305020303" pitchFamily="18" charset="0"/>
              </a:rPr>
              <a:t>	suffocating 	latrine 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triple-decker 	briefed		crematorium 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conducted 	conducted 	perch </a:t>
            </a:r>
          </a:p>
          <a:p>
            <a:r>
              <a:rPr lang="en-US" sz="2000" dirty="0" smtClean="0">
                <a:latin typeface="Bell MT" panose="02020503060305020303" pitchFamily="18" charset="0"/>
              </a:rPr>
              <a:t>dominate</a:t>
            </a:r>
            <a:endParaRPr lang="en-US" sz="20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6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15" y="306977"/>
            <a:ext cx="3855720" cy="1783080"/>
          </a:xfrm>
        </p:spPr>
        <p:txBody>
          <a:bodyPr/>
          <a:lstStyle/>
          <a:p>
            <a:r>
              <a:rPr lang="en-US" sz="4400" dirty="0" smtClean="0">
                <a:latin typeface="Bernard MT Condensed" panose="02050806060905020404" pitchFamily="18" charset="0"/>
              </a:rPr>
              <a:t>Chapter </a:t>
            </a:r>
            <a:r>
              <a:rPr lang="en-US" sz="4400" dirty="0" smtClean="0">
                <a:latin typeface="Bernard MT Condensed" panose="02050806060905020404" pitchFamily="18" charset="0"/>
              </a:rPr>
              <a:t>3</a:t>
            </a:r>
            <a:r>
              <a:rPr lang="en-US" sz="4400" dirty="0" smtClean="0">
                <a:latin typeface="Bernard MT Condensed" panose="02050806060905020404" pitchFamily="18" charset="0"/>
              </a:rPr>
              <a:t/>
            </a:r>
            <a:br>
              <a:rPr lang="en-US" sz="4400" dirty="0" smtClean="0">
                <a:latin typeface="Bernard MT Condensed" panose="02050806060905020404" pitchFamily="18" charset="0"/>
              </a:rPr>
            </a:br>
            <a:r>
              <a:rPr lang="en-US" sz="4400" dirty="0" smtClean="0">
                <a:latin typeface="Bernard MT Condensed" panose="02050806060905020404" pitchFamily="18" charset="0"/>
              </a:rPr>
              <a:t>Discussion</a:t>
            </a:r>
            <a:br>
              <a:rPr lang="en-US" sz="4400" dirty="0" smtClean="0">
                <a:latin typeface="Bernard MT Condensed" panose="02050806060905020404" pitchFamily="18" charset="0"/>
              </a:rPr>
            </a:br>
            <a:r>
              <a:rPr lang="en-US" sz="4400" dirty="0" smtClean="0">
                <a:latin typeface="Bernard MT Condensed" panose="02050806060905020404" pitchFamily="18" charset="0"/>
              </a:rPr>
              <a:t>Questions</a:t>
            </a:r>
            <a:endParaRPr lang="en-US" sz="4400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09704" y="195942"/>
            <a:ext cx="6168936" cy="641843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Bell MT" panose="02020503060305020303" pitchFamily="18" charset="0"/>
              </a:rPr>
              <a:t>4. How does the author use the sense of smell, sound, and sight in this chapter? What effect </a:t>
            </a:r>
            <a:r>
              <a:rPr lang="en-US" sz="1800" dirty="0" smtClean="0">
                <a:latin typeface="Bell MT" panose="02020503060305020303" pitchFamily="18" charset="0"/>
              </a:rPr>
              <a:t>does this </a:t>
            </a:r>
            <a:r>
              <a:rPr lang="en-US" sz="1800" dirty="0">
                <a:latin typeface="Bell MT" panose="02020503060305020303" pitchFamily="18" charset="0"/>
              </a:rPr>
              <a:t>sensory description have on you as a reader? How does this description help you </a:t>
            </a:r>
            <a:r>
              <a:rPr lang="en-US" sz="1800" dirty="0" smtClean="0">
                <a:latin typeface="Bell MT" panose="02020503060305020303" pitchFamily="18" charset="0"/>
              </a:rPr>
              <a:t>establish whether </a:t>
            </a:r>
            <a:r>
              <a:rPr lang="en-US" sz="1800" dirty="0">
                <a:latin typeface="Bell MT" panose="02020503060305020303" pitchFamily="18" charset="0"/>
              </a:rPr>
              <a:t>or not the narrative is valid and reasonable? Cite evidence from the text to support </a:t>
            </a:r>
            <a:r>
              <a:rPr lang="en-US" sz="1800" dirty="0" smtClean="0">
                <a:latin typeface="Bell MT" panose="02020503060305020303" pitchFamily="18" charset="0"/>
              </a:rPr>
              <a:t>your ideas</a:t>
            </a:r>
            <a:r>
              <a:rPr lang="en-US" sz="1800" dirty="0">
                <a:latin typeface="Bell MT" panose="02020503060305020303" pitchFamily="18" charset="0"/>
              </a:rPr>
              <a:t>. (</a:t>
            </a:r>
            <a:r>
              <a:rPr lang="en-US" sz="1800" i="1" dirty="0">
                <a:latin typeface="Bell MT" panose="02020503060305020303" pitchFamily="18" charset="0"/>
              </a:rPr>
              <a:t>analysis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>
                <a:latin typeface="Bell MT" panose="02020503060305020303" pitchFamily="18" charset="0"/>
              </a:rPr>
              <a:t>DOK2</a:t>
            </a:r>
          </a:p>
          <a:p>
            <a:r>
              <a:rPr lang="en-US" sz="1800" dirty="0">
                <a:latin typeface="Bell MT" panose="02020503060305020303" pitchFamily="18" charset="0"/>
              </a:rPr>
              <a:t>5. What was the turning point for Eva in this chapter? What are the various ways this incident </a:t>
            </a:r>
            <a:r>
              <a:rPr lang="en-US" sz="1800" dirty="0" smtClean="0">
                <a:latin typeface="Bell MT" panose="02020503060305020303" pitchFamily="18" charset="0"/>
              </a:rPr>
              <a:t>could have </a:t>
            </a:r>
            <a:r>
              <a:rPr lang="en-US" sz="1800" dirty="0">
                <a:latin typeface="Bell MT" panose="02020503060305020303" pitchFamily="18" charset="0"/>
              </a:rPr>
              <a:t>affected her? How does her personality contribute to the resolve she </a:t>
            </a:r>
            <a:r>
              <a:rPr lang="en-US" sz="1800" dirty="0" smtClean="0">
                <a:latin typeface="Bell MT" panose="02020503060305020303" pitchFamily="18" charset="0"/>
              </a:rPr>
              <a:t>finds </a:t>
            </a:r>
            <a:r>
              <a:rPr lang="en-US" sz="1800" dirty="0">
                <a:latin typeface="Bell MT" panose="02020503060305020303" pitchFamily="18" charset="0"/>
              </a:rPr>
              <a:t>after this incident</a:t>
            </a:r>
            <a:r>
              <a:rPr lang="en-US" sz="1800" dirty="0" smtClean="0">
                <a:latin typeface="Bell MT" panose="02020503060305020303" pitchFamily="18" charset="0"/>
              </a:rPr>
              <a:t>? (</a:t>
            </a:r>
            <a:r>
              <a:rPr lang="en-US" sz="1800" i="1" dirty="0">
                <a:latin typeface="Bell MT" panose="02020503060305020303" pitchFamily="18" charset="0"/>
              </a:rPr>
              <a:t>synthesis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>
                <a:latin typeface="Bell MT" panose="02020503060305020303" pitchFamily="18" charset="0"/>
              </a:rPr>
              <a:t>DOK3</a:t>
            </a:r>
          </a:p>
          <a:p>
            <a:r>
              <a:rPr lang="en-US" sz="1800" dirty="0">
                <a:latin typeface="Bell MT" panose="02020503060305020303" pitchFamily="18" charset="0"/>
              </a:rPr>
              <a:t>6. How do Eva’s and Miriam’s reactions to the tattoos </a:t>
            </a:r>
            <a:r>
              <a:rPr lang="en-US" sz="1800" dirty="0" smtClean="0">
                <a:latin typeface="Bell MT" panose="02020503060305020303" pitchFamily="18" charset="0"/>
              </a:rPr>
              <a:t>reflect </a:t>
            </a:r>
            <a:r>
              <a:rPr lang="en-US" sz="1800" dirty="0">
                <a:latin typeface="Bell MT" panose="02020503060305020303" pitchFamily="18" charset="0"/>
              </a:rPr>
              <a:t>their individual character? Was it </a:t>
            </a:r>
            <a:r>
              <a:rPr lang="en-US" sz="1800" dirty="0" smtClean="0">
                <a:latin typeface="Bell MT" panose="02020503060305020303" pitchFamily="18" charset="0"/>
              </a:rPr>
              <a:t>wise for </a:t>
            </a:r>
            <a:r>
              <a:rPr lang="en-US" sz="1800" dirty="0">
                <a:latin typeface="Bell MT" panose="02020503060305020303" pitchFamily="18" charset="0"/>
              </a:rPr>
              <a:t>Eva to react as she did? Why or why not? Analyze the traits of both girls and use that </a:t>
            </a:r>
            <a:r>
              <a:rPr lang="en-US" sz="1800" dirty="0" smtClean="0">
                <a:latin typeface="Bell MT" panose="02020503060305020303" pitchFamily="18" charset="0"/>
              </a:rPr>
              <a:t>information to </a:t>
            </a:r>
            <a:r>
              <a:rPr lang="en-US" sz="1800" dirty="0">
                <a:latin typeface="Bell MT" panose="02020503060305020303" pitchFamily="18" charset="0"/>
              </a:rPr>
              <a:t>make a prediction about the future. Further, using secondary sources of information such as </a:t>
            </a:r>
            <a:r>
              <a:rPr lang="en-US" sz="1800" dirty="0" smtClean="0">
                <a:latin typeface="Bell MT" panose="02020503060305020303" pitchFamily="18" charset="0"/>
              </a:rPr>
              <a:t>the United </a:t>
            </a:r>
            <a:r>
              <a:rPr lang="en-US" sz="1800" dirty="0">
                <a:latin typeface="Bell MT" panose="02020503060305020303" pitchFamily="18" charset="0"/>
              </a:rPr>
              <a:t>States Holocaust Memorial Museum and </a:t>
            </a:r>
            <a:r>
              <a:rPr lang="en-US" sz="1800" dirty="0" err="1">
                <a:latin typeface="Bell MT" panose="02020503060305020303" pitchFamily="18" charset="0"/>
              </a:rPr>
              <a:t>Yad</a:t>
            </a:r>
            <a:r>
              <a:rPr lang="en-US" sz="1800" dirty="0">
                <a:latin typeface="Bell MT" panose="02020503060305020303" pitchFamily="18" charset="0"/>
              </a:rPr>
              <a:t> </a:t>
            </a:r>
            <a:r>
              <a:rPr lang="en-US" sz="1800" dirty="0" err="1">
                <a:latin typeface="Bell MT" panose="02020503060305020303" pitchFamily="18" charset="0"/>
              </a:rPr>
              <a:t>Vashem</a:t>
            </a:r>
            <a:r>
              <a:rPr lang="en-US" sz="1800" dirty="0">
                <a:latin typeface="Bell MT" panose="02020503060305020303" pitchFamily="18" charset="0"/>
              </a:rPr>
              <a:t>, determine whether the </a:t>
            </a:r>
            <a:r>
              <a:rPr lang="en-US" sz="1800" dirty="0" smtClean="0">
                <a:latin typeface="Bell MT" panose="02020503060305020303" pitchFamily="18" charset="0"/>
              </a:rPr>
              <a:t>description of </a:t>
            </a:r>
            <a:r>
              <a:rPr lang="en-US" sz="1800" dirty="0">
                <a:latin typeface="Bell MT" panose="02020503060305020303" pitchFamily="18" charset="0"/>
              </a:rPr>
              <a:t>the tattooing process is similar to that of other prisoners. Do </a:t>
            </a:r>
            <a:r>
              <a:rPr lang="en-US" sz="1800" dirty="0" smtClean="0">
                <a:latin typeface="Bell MT" panose="02020503060305020303" pitchFamily="18" charset="0"/>
              </a:rPr>
              <a:t>these </a:t>
            </a:r>
            <a:r>
              <a:rPr lang="en-US" sz="1800" dirty="0">
                <a:latin typeface="Bell MT" panose="02020503060305020303" pitchFamily="18" charset="0"/>
              </a:rPr>
              <a:t>sources help establish </a:t>
            </a:r>
            <a:r>
              <a:rPr lang="en-US" sz="1800" dirty="0" smtClean="0">
                <a:latin typeface="Bell MT" panose="02020503060305020303" pitchFamily="18" charset="0"/>
              </a:rPr>
              <a:t>the validity </a:t>
            </a:r>
            <a:r>
              <a:rPr lang="en-US" sz="1800" dirty="0">
                <a:latin typeface="Bell MT" panose="02020503060305020303" pitchFamily="18" charset="0"/>
              </a:rPr>
              <a:t>of Eva’s memory of receiving her tattoo? (</a:t>
            </a:r>
            <a:r>
              <a:rPr lang="en-US" sz="1800" i="1" dirty="0">
                <a:latin typeface="Bell MT" panose="02020503060305020303" pitchFamily="18" charset="0"/>
              </a:rPr>
              <a:t>evaluation</a:t>
            </a:r>
            <a:r>
              <a:rPr lang="en-US" sz="1800" dirty="0">
                <a:latin typeface="Bell MT" panose="02020503060305020303" pitchFamily="18" charset="0"/>
              </a:rPr>
              <a:t>) </a:t>
            </a:r>
            <a:r>
              <a:rPr lang="en-US" sz="1800" b="1" dirty="0">
                <a:latin typeface="Bell MT" panose="02020503060305020303" pitchFamily="18" charset="0"/>
              </a:rPr>
              <a:t>DOK3</a:t>
            </a:r>
            <a:endParaRPr lang="en-US" sz="1800" b="1" dirty="0">
              <a:latin typeface="Bell MT" panose="020205030603050203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05" y="2090057"/>
            <a:ext cx="5157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ll MT" panose="02020503060305020303" pitchFamily="18" charset="0"/>
              </a:rPr>
              <a:t>1. Why </a:t>
            </a:r>
            <a:r>
              <a:rPr lang="en-US" dirty="0">
                <a:latin typeface="Bell MT" panose="02020503060305020303" pitchFamily="18" charset="0"/>
              </a:rPr>
              <a:t>are Eva and Miriam chosen by the guard? (</a:t>
            </a:r>
            <a:r>
              <a:rPr lang="en-US" i="1" dirty="0">
                <a:latin typeface="Bell MT" panose="02020503060305020303" pitchFamily="18" charset="0"/>
              </a:rPr>
              <a:t>knowledge</a:t>
            </a:r>
            <a:r>
              <a:rPr lang="en-US" dirty="0">
                <a:latin typeface="Bell MT" panose="02020503060305020303" pitchFamily="18" charset="0"/>
              </a:rPr>
              <a:t>) </a:t>
            </a:r>
            <a:r>
              <a:rPr lang="en-US" b="1" dirty="0" smtClean="0">
                <a:latin typeface="Bell MT" panose="02020503060305020303" pitchFamily="18" charset="0"/>
              </a:rPr>
              <a:t>DOK1</a:t>
            </a:r>
          </a:p>
          <a:p>
            <a:pPr marL="342900" indent="-342900">
              <a:buAutoNum type="arabicPeriod"/>
            </a:pPr>
            <a:endParaRPr lang="en-US" dirty="0">
              <a:latin typeface="Bell MT" panose="02020503060305020303" pitchFamily="18" charset="0"/>
            </a:endParaRPr>
          </a:p>
          <a:p>
            <a:r>
              <a:rPr lang="en-US" dirty="0">
                <a:latin typeface="Bell MT" panose="02020503060305020303" pitchFamily="18" charset="0"/>
              </a:rPr>
              <a:t>2. What privileges do twins receive? How does Eva feel about these privileges? Cite evidence from</a:t>
            </a:r>
          </a:p>
          <a:p>
            <a:r>
              <a:rPr lang="en-US" dirty="0">
                <a:latin typeface="Bell MT" panose="02020503060305020303" pitchFamily="18" charset="0"/>
              </a:rPr>
              <a:t>the text to support your answer. (</a:t>
            </a:r>
            <a:r>
              <a:rPr lang="en-US" i="1" dirty="0">
                <a:latin typeface="Bell MT" panose="02020503060305020303" pitchFamily="18" charset="0"/>
              </a:rPr>
              <a:t>comprehension</a:t>
            </a:r>
            <a:r>
              <a:rPr lang="en-US" dirty="0">
                <a:latin typeface="Bell MT" panose="02020503060305020303" pitchFamily="18" charset="0"/>
              </a:rPr>
              <a:t>) </a:t>
            </a:r>
            <a:r>
              <a:rPr lang="en-US" b="1" dirty="0" smtClean="0">
                <a:latin typeface="Bell MT" panose="02020503060305020303" pitchFamily="18" charset="0"/>
              </a:rPr>
              <a:t>DOK2</a:t>
            </a:r>
          </a:p>
          <a:p>
            <a:endParaRPr lang="en-US" dirty="0">
              <a:latin typeface="Bell MT" panose="02020503060305020303" pitchFamily="18" charset="0"/>
            </a:endParaRPr>
          </a:p>
          <a:p>
            <a:r>
              <a:rPr lang="en-US" dirty="0">
                <a:latin typeface="Bell MT" panose="02020503060305020303" pitchFamily="18" charset="0"/>
              </a:rPr>
              <a:t>3. On Page 34, Eva says, “Deep down, I knew without being told that they had been pushed into</a:t>
            </a:r>
          </a:p>
          <a:p>
            <a:r>
              <a:rPr lang="en-US" dirty="0">
                <a:latin typeface="Bell MT" panose="02020503060305020303" pitchFamily="18" charset="0"/>
              </a:rPr>
              <a:t>the line that had gone to the gas chamber. Against that feeling, I allowed myself to hope that</a:t>
            </a:r>
          </a:p>
          <a:p>
            <a:r>
              <a:rPr lang="en-US" dirty="0">
                <a:latin typeface="Bell MT" panose="02020503060305020303" pitchFamily="18" charset="0"/>
              </a:rPr>
              <a:t>maybe they were still alive.” Compare and contrast the reasons why </a:t>
            </a:r>
            <a:r>
              <a:rPr lang="en-US" dirty="0" smtClean="0">
                <a:latin typeface="Bell MT" panose="02020503060305020303" pitchFamily="18" charset="0"/>
              </a:rPr>
              <a:t>Eva thinks </a:t>
            </a:r>
            <a:r>
              <a:rPr lang="en-US" dirty="0">
                <a:latin typeface="Bell MT" panose="02020503060305020303" pitchFamily="18" charset="0"/>
              </a:rPr>
              <a:t>her family may not</a:t>
            </a:r>
          </a:p>
          <a:p>
            <a:r>
              <a:rPr lang="en-US" dirty="0">
                <a:latin typeface="Bell MT" panose="02020503060305020303" pitchFamily="18" charset="0"/>
              </a:rPr>
              <a:t>have survived, and reasons why she still has hope. (</a:t>
            </a:r>
            <a:r>
              <a:rPr lang="en-US" i="1" dirty="0">
                <a:latin typeface="Bell MT" panose="02020503060305020303" pitchFamily="18" charset="0"/>
              </a:rPr>
              <a:t>application</a:t>
            </a:r>
            <a:r>
              <a:rPr lang="en-US" dirty="0">
                <a:latin typeface="Bell MT" panose="02020503060305020303" pitchFamily="18" charset="0"/>
              </a:rPr>
              <a:t>) </a:t>
            </a:r>
            <a:r>
              <a:rPr lang="en-US" b="1" dirty="0">
                <a:latin typeface="Bell MT" panose="02020503060305020303" pitchFamily="18" charset="0"/>
              </a:rPr>
              <a:t>DOK1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0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12" y="215537"/>
            <a:ext cx="4710248" cy="4003766"/>
          </a:xfrm>
        </p:spPr>
        <p:txBody>
          <a:bodyPr/>
          <a:lstStyle/>
          <a:p>
            <a:r>
              <a:rPr lang="en-US" sz="2800" u="sng" dirty="0" smtClean="0">
                <a:latin typeface="Bernard MT Condensed" panose="02050806060905020404" pitchFamily="18" charset="0"/>
              </a:rPr>
              <a:t>Chapter </a:t>
            </a:r>
            <a:r>
              <a:rPr lang="en-US" sz="2800" u="sng" dirty="0" smtClean="0">
                <a:latin typeface="Bernard MT Condensed" panose="02050806060905020404" pitchFamily="18" charset="0"/>
              </a:rPr>
              <a:t>3</a:t>
            </a: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Predict: 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>
                <a:latin typeface="Bernard MT Condensed" panose="02050806060905020404" pitchFamily="18" charset="0"/>
              </a:rPr>
              <a:t/>
            </a:r>
            <a:br>
              <a:rPr lang="en-US" dirty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/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Life</a:t>
            </a:r>
            <a:br>
              <a:rPr lang="en-US" dirty="0" smtClean="0">
                <a:latin typeface="Bernard MT Condensed" panose="02050806060905020404" pitchFamily="18" charset="0"/>
              </a:rPr>
            </a:br>
            <a:r>
              <a:rPr lang="en-US" dirty="0" smtClean="0">
                <a:latin typeface="Bernard MT Condensed" panose="02050806060905020404" pitchFamily="18" charset="0"/>
              </a:rPr>
              <a:t>	Connection: 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3064" y="685800"/>
            <a:ext cx="5742215" cy="5482114"/>
          </a:xfrm>
        </p:spPr>
        <p:txBody>
          <a:bodyPr>
            <a:noAutofit/>
          </a:bodyPr>
          <a:lstStyle/>
          <a:p>
            <a:r>
              <a:rPr lang="en-US" sz="2000" dirty="0" smtClean="0">
                <a:latin typeface="Bell MT" panose="02020503060305020303" pitchFamily="18" charset="0"/>
              </a:rPr>
              <a:t>How </a:t>
            </a:r>
            <a:r>
              <a:rPr lang="en-US" sz="2000" dirty="0">
                <a:latin typeface="Bell MT" panose="02020503060305020303" pitchFamily="18" charset="0"/>
              </a:rPr>
              <a:t>will Eva and Miriam protect each other? Will having the </a:t>
            </a:r>
            <a:r>
              <a:rPr lang="en-US" sz="2000" dirty="0" err="1">
                <a:latin typeface="Bell MT" panose="02020503060305020303" pitchFamily="18" charset="0"/>
              </a:rPr>
              <a:t>Csengeri</a:t>
            </a:r>
            <a:r>
              <a:rPr lang="en-US" sz="2000" dirty="0">
                <a:latin typeface="Bell MT" panose="02020503060305020303" pitchFamily="18" charset="0"/>
              </a:rPr>
              <a:t> twins in the same barracks </a:t>
            </a:r>
            <a:r>
              <a:rPr lang="en-US" sz="2000" dirty="0" smtClean="0">
                <a:latin typeface="Bell MT" panose="02020503060305020303" pitchFamily="18" charset="0"/>
              </a:rPr>
              <a:t>be an </a:t>
            </a:r>
            <a:r>
              <a:rPr lang="en-US" sz="2000" dirty="0">
                <a:latin typeface="Bell MT" panose="02020503060305020303" pitchFamily="18" charset="0"/>
              </a:rPr>
              <a:t>advantage or disadvantage for Eva and Miriam? DOK2</a:t>
            </a:r>
          </a:p>
          <a:p>
            <a:endParaRPr lang="en-US" sz="2000" dirty="0" smtClean="0">
              <a:latin typeface="Bell MT" panose="02020503060305020303" pitchFamily="18" charset="0"/>
            </a:endParaRPr>
          </a:p>
          <a:p>
            <a:endParaRPr lang="en-US" sz="2000" dirty="0">
              <a:latin typeface="Bell MT" panose="02020503060305020303" pitchFamily="18" charset="0"/>
            </a:endParaRPr>
          </a:p>
          <a:p>
            <a:r>
              <a:rPr lang="en-US" sz="2000" dirty="0" smtClean="0">
                <a:latin typeface="Bell MT" panose="02020503060305020303" pitchFamily="18" charset="0"/>
              </a:rPr>
              <a:t>Hope </a:t>
            </a:r>
            <a:r>
              <a:rPr lang="en-US" sz="2000" dirty="0">
                <a:latin typeface="Bell MT" panose="02020503060305020303" pitchFamily="18" charset="0"/>
              </a:rPr>
              <a:t>can be a powerful tool for survival. There were many instances during her imprisonment </a:t>
            </a:r>
            <a:r>
              <a:rPr lang="en-US" sz="2000" dirty="0" smtClean="0">
                <a:latin typeface="Bell MT" panose="02020503060305020303" pitchFamily="18" charset="0"/>
              </a:rPr>
              <a:t>at Auschwitz </a:t>
            </a:r>
            <a:r>
              <a:rPr lang="en-US" sz="2000" dirty="0">
                <a:latin typeface="Bell MT" panose="02020503060305020303" pitchFamily="18" charset="0"/>
              </a:rPr>
              <a:t>when Eva could have succumbed to death. But Eva did not give up; instead, she </a:t>
            </a:r>
            <a:r>
              <a:rPr lang="en-US" sz="2000" dirty="0" smtClean="0">
                <a:latin typeface="Bell MT" panose="02020503060305020303" pitchFamily="18" charset="0"/>
              </a:rPr>
              <a:t>relied on </a:t>
            </a:r>
            <a:r>
              <a:rPr lang="en-US" sz="2000" dirty="0">
                <a:latin typeface="Bell MT" panose="02020503060305020303" pitchFamily="18" charset="0"/>
              </a:rPr>
              <a:t>strength and determination that she never had to use before. When have you used hope </a:t>
            </a:r>
            <a:r>
              <a:rPr lang="en-US" sz="2000" dirty="0" smtClean="0">
                <a:latin typeface="Bell MT" panose="02020503060305020303" pitchFamily="18" charset="0"/>
              </a:rPr>
              <a:t>to preserve </a:t>
            </a:r>
            <a:r>
              <a:rPr lang="en-US" sz="2000" dirty="0">
                <a:latin typeface="Bell MT" panose="02020503060305020303" pitchFamily="18" charset="0"/>
              </a:rPr>
              <a:t>through a difficult situation? What did you have to do in order to keep that hope alive?</a:t>
            </a:r>
            <a:endParaRPr lang="en-US" sz="2000" dirty="0" smtClean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37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</TotalTime>
  <Words>459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Bell MT</vt:lpstr>
      <vt:lpstr>Bernard MT Condensed</vt:lpstr>
      <vt:lpstr>Franklin Gothic Book</vt:lpstr>
      <vt:lpstr>Crop</vt:lpstr>
      <vt:lpstr>Surviving the angel of death: Chapter 3</vt:lpstr>
      <vt:lpstr>Language  of Chapter 3  Words to know: </vt:lpstr>
      <vt:lpstr>Chapter 3 Discussion Questions</vt:lpstr>
      <vt:lpstr>Chapter 3   Predict:     Life  Connection: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Caitlyn Nix</dc:creator>
  <cp:lastModifiedBy>Caitlyn Nix</cp:lastModifiedBy>
  <cp:revision>2</cp:revision>
  <dcterms:created xsi:type="dcterms:W3CDTF">2019-02-27T04:45:11Z</dcterms:created>
  <dcterms:modified xsi:type="dcterms:W3CDTF">2019-02-27T04:55:32Z</dcterms:modified>
</cp:coreProperties>
</file>