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Surviving the angel of death: Chapter </a:t>
            </a:r>
            <a:r>
              <a:rPr lang="en-US" dirty="0" smtClean="0">
                <a:latin typeface="Bernard MT Condensed" panose="02050806060905020404" pitchFamily="18" charset="0"/>
              </a:rPr>
              <a:t>4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ell MT" panose="02020503060305020303" pitchFamily="18" charset="0"/>
              </a:rPr>
              <a:t>Eva </a:t>
            </a:r>
            <a:r>
              <a:rPr lang="en-US" dirty="0" err="1" smtClean="0">
                <a:latin typeface="Bell MT" panose="02020503060305020303" pitchFamily="18" charset="0"/>
              </a:rPr>
              <a:t>Mozes</a:t>
            </a:r>
            <a:r>
              <a:rPr lang="en-US" dirty="0" smtClean="0">
                <a:latin typeface="Bell MT" panose="02020503060305020303" pitchFamily="18" charset="0"/>
              </a:rPr>
              <a:t> </a:t>
            </a:r>
            <a:r>
              <a:rPr lang="en-US" dirty="0" err="1" smtClean="0">
                <a:latin typeface="Bell MT" panose="02020503060305020303" pitchFamily="18" charset="0"/>
              </a:rPr>
              <a:t>Kor</a:t>
            </a:r>
            <a:r>
              <a:rPr lang="en-US" dirty="0" smtClean="0">
                <a:latin typeface="Bell MT" panose="02020503060305020303" pitchFamily="18" charset="0"/>
              </a:rPr>
              <a:t> and Lisa </a:t>
            </a:r>
            <a:r>
              <a:rPr lang="en-US" dirty="0" err="1" smtClean="0">
                <a:latin typeface="Bell MT" panose="02020503060305020303" pitchFamily="18" charset="0"/>
              </a:rPr>
              <a:t>Rojany</a:t>
            </a:r>
            <a:r>
              <a:rPr lang="en-US" dirty="0" smtClean="0">
                <a:latin typeface="Bell MT" panose="02020503060305020303" pitchFamily="18" charset="0"/>
              </a:rPr>
              <a:t> </a:t>
            </a:r>
            <a:r>
              <a:rPr lang="en-US" dirty="0" err="1" smtClean="0">
                <a:latin typeface="Bell MT" panose="02020503060305020303" pitchFamily="18" charset="0"/>
              </a:rPr>
              <a:t>Buccieri</a:t>
            </a:r>
            <a:endParaRPr lang="en-US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27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5029" y="744583"/>
            <a:ext cx="132440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Bernard MT Condensed" panose="02050806060905020404" pitchFamily="18" charset="0"/>
              </a:rPr>
              <a:t>I notice…</a:t>
            </a:r>
          </a:p>
          <a:p>
            <a:endParaRPr lang="en-US" sz="2000" dirty="0">
              <a:latin typeface="Bernard MT Condensed" panose="02050806060905020404" pitchFamily="18" charset="0"/>
            </a:endParaRPr>
          </a:p>
          <a:p>
            <a:r>
              <a:rPr lang="en-US" sz="2000" dirty="0" smtClean="0">
                <a:latin typeface="Bernard MT Condensed" panose="02050806060905020404" pitchFamily="18" charset="0"/>
              </a:rPr>
              <a:t>I wonder…</a:t>
            </a:r>
          </a:p>
          <a:p>
            <a:endParaRPr lang="en-US" sz="2000" dirty="0">
              <a:latin typeface="Bernard MT Condensed" panose="02050806060905020404" pitchFamily="18" charset="0"/>
            </a:endParaRPr>
          </a:p>
          <a:p>
            <a:r>
              <a:rPr lang="en-US" sz="2000" dirty="0" smtClean="0">
                <a:latin typeface="Bernard MT Condensed" panose="02050806060905020404" pitchFamily="18" charset="0"/>
              </a:rPr>
              <a:t>What if…</a:t>
            </a:r>
            <a:endParaRPr lang="en-US" sz="2000" dirty="0">
              <a:latin typeface="Bernard MT Condensed" panose="02050806060905020404" pitchFamily="18" charset="0"/>
            </a:endParaRP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820" y="0"/>
            <a:ext cx="9292046" cy="6873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34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276" y="2085107"/>
            <a:ext cx="3855720" cy="2944621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Language 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of Chapter </a:t>
            </a:r>
            <a:r>
              <a:rPr lang="en-US" dirty="0" smtClean="0">
                <a:latin typeface="Bernard MT Condensed" panose="02050806060905020404" pitchFamily="18" charset="0"/>
              </a:rPr>
              <a:t>4</a:t>
            </a:r>
            <a:r>
              <a:rPr lang="en-US" dirty="0" smtClean="0">
                <a:latin typeface="Bernard MT Condensed" panose="02050806060905020404" pitchFamily="18" charset="0"/>
              </a:rPr>
              <a:t/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>
                <a:latin typeface="Bernard MT Condensed" panose="02050806060905020404" pitchFamily="18" charset="0"/>
              </a:rPr>
              <a:t/>
            </a:r>
            <a:br>
              <a:rPr lang="en-US" dirty="0">
                <a:latin typeface="Bernard MT Condensed" panose="02050806060905020404" pitchFamily="18" charset="0"/>
              </a:rPr>
            </a:br>
            <a:r>
              <a:rPr lang="en-US" sz="3600" dirty="0" smtClean="0">
                <a:latin typeface="Bernard MT Condensed" panose="02050806060905020404" pitchFamily="18" charset="0"/>
              </a:rPr>
              <a:t>Words to know: </a:t>
            </a:r>
            <a:endParaRPr lang="en-US" sz="3600" dirty="0">
              <a:latin typeface="Bernard MT Condensed" panose="020508060609050204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4986" y="1355220"/>
            <a:ext cx="5676900" cy="440439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Bell MT" panose="02020503060305020303" pitchFamily="18" charset="0"/>
              </a:rPr>
              <a:t>instinctively </a:t>
            </a:r>
            <a:r>
              <a:rPr lang="en-US" sz="2400" dirty="0" smtClean="0">
                <a:latin typeface="Bell MT" panose="02020503060305020303" pitchFamily="18" charset="0"/>
              </a:rPr>
              <a:t>	disposed </a:t>
            </a:r>
            <a:r>
              <a:rPr lang="en-US" sz="2400" dirty="0">
                <a:latin typeface="Bell MT" panose="02020503060305020303" pitchFamily="18" charset="0"/>
              </a:rPr>
              <a:t>of </a:t>
            </a:r>
            <a:r>
              <a:rPr lang="en-US" sz="2400" dirty="0" smtClean="0">
                <a:latin typeface="Bell MT" panose="02020503060305020303" pitchFamily="18" charset="0"/>
              </a:rPr>
              <a:t>	procedure </a:t>
            </a:r>
          </a:p>
          <a:p>
            <a:r>
              <a:rPr lang="en-US" sz="2400" dirty="0" smtClean="0">
                <a:latin typeface="Bell MT" panose="02020503060305020303" pitchFamily="18" charset="0"/>
              </a:rPr>
              <a:t>twitchy 	entourage 	escorted</a:t>
            </a:r>
            <a:endParaRPr lang="en-US" sz="2400" dirty="0">
              <a:latin typeface="Bell MT" panose="02020503060305020303" pitchFamily="18" charset="0"/>
            </a:endParaRPr>
          </a:p>
          <a:p>
            <a:r>
              <a:rPr lang="en-US" sz="2400" dirty="0" smtClean="0">
                <a:latin typeface="Bell MT" panose="02020503060305020303" pitchFamily="18" charset="0"/>
              </a:rPr>
              <a:t>petrified 	baton 		rations </a:t>
            </a:r>
          </a:p>
          <a:p>
            <a:r>
              <a:rPr lang="en-US" sz="2400" dirty="0" smtClean="0">
                <a:latin typeface="Bell MT" panose="02020503060305020303" pitchFamily="18" charset="0"/>
              </a:rPr>
              <a:t>intervened 	guinea </a:t>
            </a:r>
            <a:r>
              <a:rPr lang="en-US" sz="2400" dirty="0">
                <a:latin typeface="Bell MT" panose="02020503060305020303" pitchFamily="18" charset="0"/>
              </a:rPr>
              <a:t>pigs </a:t>
            </a:r>
            <a:r>
              <a:rPr lang="en-US" sz="2400" dirty="0" smtClean="0">
                <a:latin typeface="Bell MT" panose="02020503060305020303" pitchFamily="18" charset="0"/>
              </a:rPr>
              <a:t>	abnormalities</a:t>
            </a:r>
            <a:endParaRPr lang="en-US" sz="2400" dirty="0">
              <a:latin typeface="Bell MT" panose="02020503060305020303" pitchFamily="18" charset="0"/>
            </a:endParaRPr>
          </a:p>
          <a:p>
            <a:r>
              <a:rPr lang="en-US" sz="2400" dirty="0">
                <a:latin typeface="Bell MT" panose="02020503060305020303" pitchFamily="18" charset="0"/>
              </a:rPr>
              <a:t>g</a:t>
            </a:r>
            <a:r>
              <a:rPr lang="en-US" sz="2400" dirty="0" smtClean="0">
                <a:latin typeface="Bell MT" panose="02020503060305020303" pitchFamily="18" charset="0"/>
              </a:rPr>
              <a:t>enetic	 mutation		dehumanizing </a:t>
            </a:r>
          </a:p>
          <a:p>
            <a:r>
              <a:rPr lang="en-US" sz="2400" dirty="0" smtClean="0">
                <a:latin typeface="Bell MT" panose="02020503060305020303" pitchFamily="18" charset="0"/>
              </a:rPr>
              <a:t>meager 	phooey 	swine </a:t>
            </a:r>
          </a:p>
          <a:p>
            <a:r>
              <a:rPr lang="en-US" sz="2400" dirty="0" smtClean="0">
                <a:latin typeface="Bell MT" panose="02020503060305020303" pitchFamily="18" charset="0"/>
              </a:rPr>
              <a:t>taunting</a:t>
            </a:r>
            <a:endParaRPr lang="en-US" sz="2400" dirty="0" smtClean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0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1" y="489857"/>
            <a:ext cx="3855720" cy="1783080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Chapter </a:t>
            </a:r>
            <a:r>
              <a:rPr lang="en-US" dirty="0" smtClean="0">
                <a:latin typeface="Bernard MT Condensed" panose="02050806060905020404" pitchFamily="18" charset="0"/>
              </a:rPr>
              <a:t>4</a:t>
            </a:r>
            <a:r>
              <a:rPr lang="en-US" dirty="0" smtClean="0">
                <a:latin typeface="Bernard MT Condensed" panose="02050806060905020404" pitchFamily="18" charset="0"/>
              </a:rPr>
              <a:t/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Discussion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Questions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09704" y="195942"/>
            <a:ext cx="6168936" cy="641843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Bell MT" panose="02020503060305020303" pitchFamily="18" charset="0"/>
              </a:rPr>
              <a:t>4. Why didn’t the girls in the barracks know each others’ names? What effect, positive or negative</a:t>
            </a:r>
            <a:r>
              <a:rPr lang="en-US" sz="2400" dirty="0" smtClean="0">
                <a:latin typeface="Bell MT" panose="02020503060305020303" pitchFamily="18" charset="0"/>
              </a:rPr>
              <a:t>, might </a:t>
            </a:r>
            <a:r>
              <a:rPr lang="en-US" sz="2400" dirty="0">
                <a:latin typeface="Bell MT" panose="02020503060305020303" pitchFamily="18" charset="0"/>
              </a:rPr>
              <a:t>this have had on their survival? (</a:t>
            </a:r>
            <a:r>
              <a:rPr lang="en-US" sz="2400" i="1" dirty="0">
                <a:latin typeface="Bell MT" panose="02020503060305020303" pitchFamily="18" charset="0"/>
              </a:rPr>
              <a:t>analysis</a:t>
            </a:r>
            <a:r>
              <a:rPr lang="en-US" sz="2400" dirty="0">
                <a:latin typeface="Bell MT" panose="02020503060305020303" pitchFamily="18" charset="0"/>
              </a:rPr>
              <a:t>) </a:t>
            </a:r>
            <a:r>
              <a:rPr lang="en-US" sz="2400" b="1" dirty="0">
                <a:latin typeface="Bell MT" panose="02020503060305020303" pitchFamily="18" charset="0"/>
              </a:rPr>
              <a:t>DOK2</a:t>
            </a:r>
          </a:p>
          <a:p>
            <a:r>
              <a:rPr lang="en-US" sz="2400" dirty="0">
                <a:latin typeface="Bell MT" panose="02020503060305020303" pitchFamily="18" charset="0"/>
              </a:rPr>
              <a:t>5. What were Dr. Mengele’s public goals in conducting the experiments? What do you think </a:t>
            </a:r>
            <a:r>
              <a:rPr lang="en-US" sz="2400" dirty="0" smtClean="0">
                <a:latin typeface="Bell MT" panose="02020503060305020303" pitchFamily="18" charset="0"/>
              </a:rPr>
              <a:t>his personal </a:t>
            </a:r>
            <a:r>
              <a:rPr lang="en-US" sz="2400" dirty="0">
                <a:latin typeface="Bell MT" panose="02020503060305020303" pitchFamily="18" charset="0"/>
              </a:rPr>
              <a:t>reasons for conducting the experiments may have been? Explain your answer. (</a:t>
            </a:r>
            <a:r>
              <a:rPr lang="en-US" sz="2400" i="1" dirty="0" smtClean="0">
                <a:latin typeface="Bell MT" panose="02020503060305020303" pitchFamily="18" charset="0"/>
              </a:rPr>
              <a:t>synthesis</a:t>
            </a:r>
            <a:r>
              <a:rPr lang="en-US" sz="2400" dirty="0" smtClean="0">
                <a:latin typeface="Bell MT" panose="02020503060305020303" pitchFamily="18" charset="0"/>
              </a:rPr>
              <a:t>) </a:t>
            </a:r>
            <a:r>
              <a:rPr lang="en-US" sz="2400" b="1" dirty="0" smtClean="0">
                <a:latin typeface="Bell MT" panose="02020503060305020303" pitchFamily="18" charset="0"/>
              </a:rPr>
              <a:t>DOK2</a:t>
            </a:r>
            <a:endParaRPr lang="en-US" sz="2400" b="1" dirty="0">
              <a:latin typeface="Bell MT" panose="02020503060305020303" pitchFamily="18" charset="0"/>
            </a:endParaRPr>
          </a:p>
          <a:p>
            <a:r>
              <a:rPr lang="en-US" sz="2400" dirty="0">
                <a:latin typeface="Bell MT" panose="02020503060305020303" pitchFamily="18" charset="0"/>
              </a:rPr>
              <a:t>6. How does the staff react when Dr. Mengele enters the room? How do the twins react? Why </a:t>
            </a:r>
            <a:r>
              <a:rPr lang="en-US" sz="2400" dirty="0" smtClean="0">
                <a:latin typeface="Bell MT" panose="02020503060305020303" pitchFamily="18" charset="0"/>
              </a:rPr>
              <a:t>do they </a:t>
            </a:r>
            <a:r>
              <a:rPr lang="en-US" sz="2400" dirty="0">
                <a:latin typeface="Bell MT" panose="02020503060305020303" pitchFamily="18" charset="0"/>
              </a:rPr>
              <a:t>react this way? Why was Dr. Mengele so powerful? Cite evidence from the text to </a:t>
            </a:r>
            <a:r>
              <a:rPr lang="en-US" sz="2400" dirty="0" smtClean="0">
                <a:latin typeface="Bell MT" panose="02020503060305020303" pitchFamily="18" charset="0"/>
              </a:rPr>
              <a:t>support your </a:t>
            </a:r>
            <a:r>
              <a:rPr lang="en-US" sz="2400" dirty="0">
                <a:latin typeface="Bell MT" panose="02020503060305020303" pitchFamily="18" charset="0"/>
              </a:rPr>
              <a:t>answer. (</a:t>
            </a:r>
            <a:r>
              <a:rPr lang="en-US" sz="2400" i="1" dirty="0">
                <a:latin typeface="Bell MT" panose="02020503060305020303" pitchFamily="18" charset="0"/>
              </a:rPr>
              <a:t>evaluation</a:t>
            </a:r>
            <a:r>
              <a:rPr lang="en-US" sz="2400" dirty="0">
                <a:latin typeface="Bell MT" panose="02020503060305020303" pitchFamily="18" charset="0"/>
              </a:rPr>
              <a:t>) </a:t>
            </a:r>
            <a:r>
              <a:rPr lang="en-US" sz="2400" b="1" dirty="0">
                <a:latin typeface="Bell MT" panose="02020503060305020303" pitchFamily="18" charset="0"/>
              </a:rPr>
              <a:t>DOK3</a:t>
            </a:r>
            <a:endParaRPr lang="en-US" sz="2400" b="1" dirty="0">
              <a:latin typeface="Bell MT" panose="020205030603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245" y="2795450"/>
            <a:ext cx="51576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ell MT" panose="02020503060305020303" pitchFamily="18" charset="0"/>
              </a:rPr>
              <a:t>1. Who </a:t>
            </a:r>
            <a:r>
              <a:rPr lang="en-US" sz="2000" dirty="0">
                <a:latin typeface="Bell MT" panose="02020503060305020303" pitchFamily="18" charset="0"/>
              </a:rPr>
              <a:t>arrives in the barracks? (</a:t>
            </a:r>
            <a:r>
              <a:rPr lang="en-US" sz="2000" i="1" dirty="0" smtClean="0">
                <a:latin typeface="Bell MT" panose="02020503060305020303" pitchFamily="18" charset="0"/>
              </a:rPr>
              <a:t>knowledge</a:t>
            </a:r>
            <a:r>
              <a:rPr lang="en-US" sz="2000" dirty="0" smtClean="0">
                <a:latin typeface="Bell MT" panose="02020503060305020303" pitchFamily="18" charset="0"/>
              </a:rPr>
              <a:t>) </a:t>
            </a:r>
            <a:r>
              <a:rPr lang="en-US" sz="2000" b="1" dirty="0" smtClean="0">
                <a:latin typeface="Bell MT" panose="02020503060305020303" pitchFamily="18" charset="0"/>
              </a:rPr>
              <a:t>DOK1</a:t>
            </a:r>
          </a:p>
          <a:p>
            <a:pPr marL="342900" indent="-342900">
              <a:buAutoNum type="arabicPeriod"/>
            </a:pPr>
            <a:endParaRPr lang="en-US" sz="2000" dirty="0">
              <a:latin typeface="Bell MT" panose="02020503060305020303" pitchFamily="18" charset="0"/>
            </a:endParaRPr>
          </a:p>
          <a:p>
            <a:r>
              <a:rPr lang="en-US" sz="2000" dirty="0">
                <a:latin typeface="Bell MT" panose="02020503060305020303" pitchFamily="18" charset="0"/>
              </a:rPr>
              <a:t>2. What do Eva and Miriam learn about the routines of barracks life? (</a:t>
            </a:r>
            <a:r>
              <a:rPr lang="en-US" sz="2000" i="1" dirty="0">
                <a:latin typeface="Bell MT" panose="02020503060305020303" pitchFamily="18" charset="0"/>
              </a:rPr>
              <a:t>comprehension</a:t>
            </a:r>
            <a:r>
              <a:rPr lang="en-US" sz="2000" dirty="0">
                <a:latin typeface="Bell MT" panose="02020503060305020303" pitchFamily="18" charset="0"/>
              </a:rPr>
              <a:t>) </a:t>
            </a:r>
            <a:endParaRPr lang="en-US" sz="2000" dirty="0" smtClean="0">
              <a:latin typeface="Bell MT" panose="02020503060305020303" pitchFamily="18" charset="0"/>
            </a:endParaRPr>
          </a:p>
          <a:p>
            <a:r>
              <a:rPr lang="en-US" sz="2000" b="1" dirty="0" smtClean="0">
                <a:latin typeface="Bell MT" panose="02020503060305020303" pitchFamily="18" charset="0"/>
              </a:rPr>
              <a:t>DOK1</a:t>
            </a:r>
          </a:p>
          <a:p>
            <a:endParaRPr lang="en-US" sz="2000" dirty="0">
              <a:latin typeface="Bell MT" panose="02020503060305020303" pitchFamily="18" charset="0"/>
            </a:endParaRPr>
          </a:p>
          <a:p>
            <a:r>
              <a:rPr lang="en-US" sz="2000" dirty="0">
                <a:latin typeface="Bell MT" panose="02020503060305020303" pitchFamily="18" charset="0"/>
              </a:rPr>
              <a:t>3. Compare and contrast the experience of </a:t>
            </a:r>
            <a:endParaRPr lang="en-US" sz="2000" dirty="0" smtClean="0">
              <a:latin typeface="Bell MT" panose="02020503060305020303" pitchFamily="18" charset="0"/>
            </a:endParaRPr>
          </a:p>
          <a:p>
            <a:r>
              <a:rPr lang="en-US" sz="2000" dirty="0" smtClean="0">
                <a:latin typeface="Bell MT" panose="02020503060305020303" pitchFamily="18" charset="0"/>
              </a:rPr>
              <a:t>the </a:t>
            </a:r>
            <a:r>
              <a:rPr lang="en-US" sz="2000" dirty="0">
                <a:latin typeface="Bell MT" panose="02020503060305020303" pitchFamily="18" charset="0"/>
              </a:rPr>
              <a:t>male and female twins. Cite evidence from the </a:t>
            </a:r>
            <a:r>
              <a:rPr lang="en-US" sz="2000" dirty="0" smtClean="0">
                <a:latin typeface="Bell MT" panose="02020503060305020303" pitchFamily="18" charset="0"/>
              </a:rPr>
              <a:t>text to </a:t>
            </a:r>
            <a:r>
              <a:rPr lang="en-US" sz="2000" dirty="0">
                <a:latin typeface="Bell MT" panose="02020503060305020303" pitchFamily="18" charset="0"/>
              </a:rPr>
              <a:t>support your answers. (</a:t>
            </a:r>
            <a:r>
              <a:rPr lang="en-US" sz="2000" i="1" dirty="0">
                <a:latin typeface="Bell MT" panose="02020503060305020303" pitchFamily="18" charset="0"/>
              </a:rPr>
              <a:t>application</a:t>
            </a:r>
            <a:r>
              <a:rPr lang="en-US" sz="2000" dirty="0">
                <a:latin typeface="Bell MT" panose="02020503060305020303" pitchFamily="18" charset="0"/>
              </a:rPr>
              <a:t>) </a:t>
            </a:r>
            <a:r>
              <a:rPr lang="en-US" sz="2000" b="1" dirty="0">
                <a:latin typeface="Bell MT" panose="02020503060305020303" pitchFamily="18" charset="0"/>
              </a:rPr>
              <a:t>DOK2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23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12" y="215537"/>
            <a:ext cx="4710248" cy="4003766"/>
          </a:xfrm>
        </p:spPr>
        <p:txBody>
          <a:bodyPr/>
          <a:lstStyle/>
          <a:p>
            <a:r>
              <a:rPr lang="en-US" sz="2800" u="sng" dirty="0" smtClean="0">
                <a:latin typeface="Bernard MT Condensed" panose="02050806060905020404" pitchFamily="18" charset="0"/>
              </a:rPr>
              <a:t>Chapter </a:t>
            </a:r>
            <a:r>
              <a:rPr lang="en-US" sz="2800" u="sng" dirty="0" smtClean="0">
                <a:latin typeface="Bernard MT Condensed" panose="02050806060905020404" pitchFamily="18" charset="0"/>
              </a:rPr>
              <a:t>4</a:t>
            </a:r>
            <a:r>
              <a:rPr lang="en-US" dirty="0" smtClean="0">
                <a:latin typeface="Bernard MT Condensed" panose="02050806060905020404" pitchFamily="18" charset="0"/>
              </a:rPr>
              <a:t/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>
                <a:latin typeface="Bernard MT Condensed" panose="02050806060905020404" pitchFamily="18" charset="0"/>
              </a:rPr>
              <a:t/>
            </a:r>
            <a:br>
              <a:rPr lang="en-US" dirty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	Predict: 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>
                <a:latin typeface="Bernard MT Condensed" panose="02050806060905020404" pitchFamily="18" charset="0"/>
              </a:rPr>
              <a:t/>
            </a:r>
            <a:br>
              <a:rPr lang="en-US" dirty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/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	Life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	Connection: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3064" y="986245"/>
            <a:ext cx="5742215" cy="5482114"/>
          </a:xfrm>
        </p:spPr>
        <p:txBody>
          <a:bodyPr>
            <a:noAutofit/>
          </a:bodyPr>
          <a:lstStyle/>
          <a:p>
            <a:r>
              <a:rPr lang="en-US" sz="2000" dirty="0">
                <a:latin typeface="Bell MT" panose="02020503060305020303" pitchFamily="18" charset="0"/>
              </a:rPr>
              <a:t>What kinds of experiments will Eva, Miriam and the other twins have to endure? </a:t>
            </a:r>
            <a:r>
              <a:rPr lang="en-US" sz="2000" b="1" dirty="0">
                <a:latin typeface="Bell MT" panose="02020503060305020303" pitchFamily="18" charset="0"/>
              </a:rPr>
              <a:t>DOK2</a:t>
            </a:r>
          </a:p>
          <a:p>
            <a:endParaRPr lang="en-US" sz="2000" dirty="0" smtClean="0">
              <a:latin typeface="Bell MT" panose="02020503060305020303" pitchFamily="18" charset="0"/>
            </a:endParaRPr>
          </a:p>
          <a:p>
            <a:endParaRPr lang="en-US" sz="2000" dirty="0">
              <a:latin typeface="Bell MT" panose="02020503060305020303" pitchFamily="18" charset="0"/>
            </a:endParaRPr>
          </a:p>
          <a:p>
            <a:r>
              <a:rPr lang="en-US" sz="2000" dirty="0" smtClean="0">
                <a:latin typeface="Bell MT" panose="02020503060305020303" pitchFamily="18" charset="0"/>
              </a:rPr>
              <a:t>In </a:t>
            </a:r>
            <a:r>
              <a:rPr lang="en-US" sz="2000" dirty="0">
                <a:latin typeface="Bell MT" panose="02020503060305020303" pitchFamily="18" charset="0"/>
              </a:rPr>
              <a:t>this chapter the twins were subjected to cruel treatment by “The Snake”. She was </a:t>
            </a:r>
            <a:r>
              <a:rPr lang="en-US" sz="2000" dirty="0" smtClean="0">
                <a:latin typeface="Bell MT" panose="02020503060305020303" pitchFamily="18" charset="0"/>
              </a:rPr>
              <a:t>prejudiced against </a:t>
            </a:r>
            <a:r>
              <a:rPr lang="en-US" sz="2000" dirty="0">
                <a:latin typeface="Bell MT" panose="02020503060305020303" pitchFamily="18" charset="0"/>
              </a:rPr>
              <a:t>the prisoners because they were Jewish. Have you ever experienced prejudice? Have </a:t>
            </a:r>
            <a:r>
              <a:rPr lang="en-US" sz="2000" dirty="0" smtClean="0">
                <a:latin typeface="Bell MT" panose="02020503060305020303" pitchFamily="18" charset="0"/>
              </a:rPr>
              <a:t>you ever </a:t>
            </a:r>
            <a:r>
              <a:rPr lang="en-US" sz="2000" dirty="0">
                <a:latin typeface="Bell MT" panose="02020503060305020303" pitchFamily="18" charset="0"/>
              </a:rPr>
              <a:t>been prejudiced? Prejudice is not limited to race; you could prejudice someone in many ways</a:t>
            </a:r>
            <a:r>
              <a:rPr lang="en-US" sz="2000" dirty="0" smtClean="0">
                <a:latin typeface="Bell MT" panose="02020503060305020303" pitchFamily="18" charset="0"/>
              </a:rPr>
              <a:t>. How </a:t>
            </a:r>
            <a:r>
              <a:rPr lang="en-US" sz="2000" dirty="0">
                <a:latin typeface="Bell MT" panose="02020503060305020303" pitchFamily="18" charset="0"/>
              </a:rPr>
              <a:t>can you help others and speak out against prejudice in your own life?</a:t>
            </a:r>
            <a:endParaRPr lang="en-US" sz="2000" dirty="0" smtClean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68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36</TotalTime>
  <Words>295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Bell MT</vt:lpstr>
      <vt:lpstr>Bernard MT Condensed</vt:lpstr>
      <vt:lpstr>Franklin Gothic Book</vt:lpstr>
      <vt:lpstr>Crop</vt:lpstr>
      <vt:lpstr>Surviving the angel of death: Chapter 4</vt:lpstr>
      <vt:lpstr>PowerPoint Presentation</vt:lpstr>
      <vt:lpstr>Language  of Chapter 4  Words to know: </vt:lpstr>
      <vt:lpstr>Chapter 4 Discussion Questions</vt:lpstr>
      <vt:lpstr>Chapter 4   Predict:     Life  Connection: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Surviving the angel of death: Chapter 4</dc:title>
  <dc:creator>Caitlyn Nix</dc:creator>
  <cp:lastModifiedBy>Caitlyn Nix</cp:lastModifiedBy>
  <cp:revision>3</cp:revision>
  <dcterms:created xsi:type="dcterms:W3CDTF">2019-03-04T04:14:35Z</dcterms:created>
  <dcterms:modified xsi:type="dcterms:W3CDTF">2019-03-04T04:51:34Z</dcterms:modified>
</cp:coreProperties>
</file>