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Surviving the angel of death: Chapter </a:t>
            </a:r>
            <a:r>
              <a:rPr lang="en-US" dirty="0">
                <a:latin typeface="Bernard MT Condensed" panose="02050806060905020404" pitchFamily="18" charset="0"/>
              </a:rPr>
              <a:t>5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ell MT" panose="02020503060305020303" pitchFamily="18" charset="0"/>
              </a:rPr>
              <a:t>Eva </a:t>
            </a:r>
            <a:r>
              <a:rPr lang="en-US" dirty="0" err="1" smtClean="0">
                <a:latin typeface="Bell MT" panose="02020503060305020303" pitchFamily="18" charset="0"/>
              </a:rPr>
              <a:t>Mozes</a:t>
            </a:r>
            <a:r>
              <a:rPr lang="en-US" dirty="0" smtClean="0">
                <a:latin typeface="Bell MT" panose="02020503060305020303" pitchFamily="18" charset="0"/>
              </a:rPr>
              <a:t> </a:t>
            </a:r>
            <a:r>
              <a:rPr lang="en-US" dirty="0" err="1" smtClean="0">
                <a:latin typeface="Bell MT" panose="02020503060305020303" pitchFamily="18" charset="0"/>
              </a:rPr>
              <a:t>Kor</a:t>
            </a:r>
            <a:r>
              <a:rPr lang="en-US" dirty="0" smtClean="0">
                <a:latin typeface="Bell MT" panose="02020503060305020303" pitchFamily="18" charset="0"/>
              </a:rPr>
              <a:t> and Lisa </a:t>
            </a:r>
            <a:r>
              <a:rPr lang="en-US" dirty="0" err="1" smtClean="0">
                <a:latin typeface="Bell MT" panose="02020503060305020303" pitchFamily="18" charset="0"/>
              </a:rPr>
              <a:t>Rojany</a:t>
            </a:r>
            <a:r>
              <a:rPr lang="en-US" dirty="0" smtClean="0">
                <a:latin typeface="Bell MT" panose="02020503060305020303" pitchFamily="18" charset="0"/>
              </a:rPr>
              <a:t> </a:t>
            </a:r>
            <a:r>
              <a:rPr lang="en-US" dirty="0" err="1" smtClean="0">
                <a:latin typeface="Bell MT" panose="02020503060305020303" pitchFamily="18" charset="0"/>
              </a:rPr>
              <a:t>Buccieri</a:t>
            </a:r>
            <a:endParaRPr lang="en-US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0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5029" y="744583"/>
            <a:ext cx="132440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Bernard MT Condensed" panose="02050806060905020404" pitchFamily="18" charset="0"/>
              </a:rPr>
              <a:t>I notice…</a:t>
            </a:r>
          </a:p>
          <a:p>
            <a:endParaRPr lang="en-US" sz="2000" dirty="0">
              <a:latin typeface="Bernard MT Condensed" panose="02050806060905020404" pitchFamily="18" charset="0"/>
            </a:endParaRPr>
          </a:p>
          <a:p>
            <a:r>
              <a:rPr lang="en-US" sz="2000" dirty="0" smtClean="0">
                <a:latin typeface="Bernard MT Condensed" panose="02050806060905020404" pitchFamily="18" charset="0"/>
              </a:rPr>
              <a:t>I wonder…</a:t>
            </a:r>
          </a:p>
          <a:p>
            <a:endParaRPr lang="en-US" sz="2000" dirty="0">
              <a:latin typeface="Bernard MT Condensed" panose="02050806060905020404" pitchFamily="18" charset="0"/>
            </a:endParaRPr>
          </a:p>
          <a:p>
            <a:r>
              <a:rPr lang="en-US" sz="2000" dirty="0" smtClean="0">
                <a:latin typeface="Bernard MT Condensed" panose="02050806060905020404" pitchFamily="18" charset="0"/>
              </a:rPr>
              <a:t>What if…</a:t>
            </a:r>
            <a:endParaRPr lang="en-US" sz="2000" dirty="0">
              <a:latin typeface="Bernard MT Condensed" panose="02050806060905020404" pitchFamily="18" charset="0"/>
            </a:endParaRPr>
          </a:p>
        </p:txBody>
      </p:sp>
      <p:pic>
        <p:nvPicPr>
          <p:cNvPr id="2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431" y="862149"/>
            <a:ext cx="9811649" cy="5175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1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276" y="2085107"/>
            <a:ext cx="3855720" cy="2944621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Language </a:t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>of Chapter </a:t>
            </a:r>
            <a:r>
              <a:rPr lang="en-US" dirty="0">
                <a:latin typeface="Bernard MT Condensed" panose="02050806060905020404" pitchFamily="18" charset="0"/>
              </a:rPr>
              <a:t>5</a:t>
            </a:r>
            <a:r>
              <a:rPr lang="en-US" dirty="0" smtClean="0">
                <a:latin typeface="Bernard MT Condensed" panose="02050806060905020404" pitchFamily="18" charset="0"/>
              </a:rPr>
              <a:t/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>
                <a:latin typeface="Bernard MT Condensed" panose="02050806060905020404" pitchFamily="18" charset="0"/>
              </a:rPr>
              <a:t/>
            </a:r>
            <a:br>
              <a:rPr lang="en-US" dirty="0">
                <a:latin typeface="Bernard MT Condensed" panose="02050806060905020404" pitchFamily="18" charset="0"/>
              </a:rPr>
            </a:br>
            <a:r>
              <a:rPr lang="en-US" sz="3600" dirty="0" smtClean="0">
                <a:latin typeface="Bernard MT Condensed" panose="02050806060905020404" pitchFamily="18" charset="0"/>
              </a:rPr>
              <a:t>Words to know: </a:t>
            </a:r>
            <a:endParaRPr lang="en-US" sz="3600" dirty="0">
              <a:latin typeface="Bernard MT Condensed" panose="020508060609050204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4986" y="1355220"/>
            <a:ext cx="5676900" cy="4404394"/>
          </a:xfrm>
        </p:spPr>
        <p:txBody>
          <a:bodyPr>
            <a:noAutofit/>
          </a:bodyPr>
          <a:lstStyle/>
          <a:p>
            <a:r>
              <a:rPr lang="en-US" sz="3200" dirty="0">
                <a:latin typeface="Bell MT" panose="02020503060305020303" pitchFamily="18" charset="0"/>
              </a:rPr>
              <a:t>infested </a:t>
            </a:r>
            <a:r>
              <a:rPr lang="en-US" sz="3200" dirty="0" smtClean="0">
                <a:latin typeface="Bell MT" panose="02020503060305020303" pitchFamily="18" charset="0"/>
              </a:rPr>
              <a:t>	coped 	pathetic </a:t>
            </a:r>
          </a:p>
          <a:p>
            <a:r>
              <a:rPr lang="en-US" sz="3200" dirty="0" smtClean="0">
                <a:latin typeface="Bell MT" panose="02020503060305020303" pitchFamily="18" charset="0"/>
              </a:rPr>
              <a:t>melded	withdrew 	vial </a:t>
            </a:r>
          </a:p>
          <a:p>
            <a:r>
              <a:rPr lang="en-US" sz="3200" dirty="0" smtClean="0">
                <a:latin typeface="Bell MT" panose="02020503060305020303" pitchFamily="18" charset="0"/>
              </a:rPr>
              <a:t>anguish 	</a:t>
            </a:r>
            <a:r>
              <a:rPr lang="en-US" sz="3200" dirty="0" err="1" smtClean="0">
                <a:latin typeface="Bell MT" panose="02020503060305020303" pitchFamily="18" charset="0"/>
              </a:rPr>
              <a:t>crescendoing</a:t>
            </a:r>
            <a:endParaRPr lang="en-US" sz="3200" dirty="0">
              <a:latin typeface="Bell MT" panose="02020503060305020303" pitchFamily="18" charset="0"/>
            </a:endParaRPr>
          </a:p>
          <a:p>
            <a:r>
              <a:rPr lang="en-US" sz="3200" dirty="0" smtClean="0">
                <a:latin typeface="Bell MT" panose="02020503060305020303" pitchFamily="18" charset="0"/>
              </a:rPr>
              <a:t>sedative 	perish 	punctuated</a:t>
            </a:r>
          </a:p>
          <a:p>
            <a:r>
              <a:rPr lang="en-US" sz="3200" dirty="0" smtClean="0">
                <a:latin typeface="Bell MT" panose="02020503060305020303" pitchFamily="18" charset="0"/>
              </a:rPr>
              <a:t> </a:t>
            </a:r>
            <a:r>
              <a:rPr lang="en-US" sz="3200" dirty="0">
                <a:latin typeface="Bell MT" panose="02020503060305020303" pitchFamily="18" charset="0"/>
              </a:rPr>
              <a:t>pervasive</a:t>
            </a:r>
            <a:endParaRPr lang="en-US" sz="3200" dirty="0" smtClean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03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1" y="489857"/>
            <a:ext cx="3855720" cy="178308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Chapter </a:t>
            </a:r>
            <a:r>
              <a:rPr lang="en-US" dirty="0">
                <a:latin typeface="Bernard MT Condensed" panose="02050806060905020404" pitchFamily="18" charset="0"/>
              </a:rPr>
              <a:t>5</a:t>
            </a:r>
            <a:r>
              <a:rPr lang="en-US" dirty="0" smtClean="0">
                <a:latin typeface="Bernard MT Condensed" panose="02050806060905020404" pitchFamily="18" charset="0"/>
              </a:rPr>
              <a:t/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>Discussion</a:t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>Questions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35829" y="646610"/>
            <a:ext cx="6168936" cy="5832567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Bell MT" panose="02020503060305020303" pitchFamily="18" charset="0"/>
              </a:rPr>
              <a:t>4</a:t>
            </a:r>
            <a:r>
              <a:rPr lang="en-US" sz="2000" dirty="0">
                <a:latin typeface="Bell MT" panose="02020503060305020303" pitchFamily="18" charset="0"/>
              </a:rPr>
              <a:t>. What does Dr. Mengele call the twins? What do some of the twins call him? Why do you think </a:t>
            </a:r>
            <a:r>
              <a:rPr lang="en-US" sz="2000" dirty="0" smtClean="0">
                <a:latin typeface="Bell MT" panose="02020503060305020303" pitchFamily="18" charset="0"/>
              </a:rPr>
              <a:t>they call </a:t>
            </a:r>
            <a:r>
              <a:rPr lang="en-US" sz="2000" dirty="0">
                <a:latin typeface="Bell MT" panose="02020503060305020303" pitchFamily="18" charset="0"/>
              </a:rPr>
              <a:t>him this? Why doesn’t Eva do the same? How might this name for Dr. Mengele help or </a:t>
            </a:r>
            <a:r>
              <a:rPr lang="en-US" sz="2000" dirty="0" smtClean="0">
                <a:latin typeface="Bell MT" panose="02020503060305020303" pitchFamily="18" charset="0"/>
              </a:rPr>
              <a:t>hinder the </a:t>
            </a:r>
            <a:r>
              <a:rPr lang="en-US" sz="2000" dirty="0">
                <a:latin typeface="Bell MT" panose="02020503060305020303" pitchFamily="18" charset="0"/>
              </a:rPr>
              <a:t>twins’ ability to cope with life in the camp? (</a:t>
            </a:r>
            <a:r>
              <a:rPr lang="en-US" sz="2000" i="1" dirty="0">
                <a:latin typeface="Bell MT" panose="02020503060305020303" pitchFamily="18" charset="0"/>
              </a:rPr>
              <a:t>analysis</a:t>
            </a:r>
            <a:r>
              <a:rPr lang="en-US" sz="2000" dirty="0">
                <a:latin typeface="Bell MT" panose="02020503060305020303" pitchFamily="18" charset="0"/>
              </a:rPr>
              <a:t>) </a:t>
            </a:r>
            <a:r>
              <a:rPr lang="en-US" sz="2000" b="1" dirty="0">
                <a:latin typeface="Bell MT" panose="02020503060305020303" pitchFamily="18" charset="0"/>
              </a:rPr>
              <a:t>DOK2</a:t>
            </a:r>
          </a:p>
          <a:p>
            <a:r>
              <a:rPr lang="en-US" sz="2000" dirty="0">
                <a:latin typeface="Bell MT" panose="02020503060305020303" pitchFamily="18" charset="0"/>
              </a:rPr>
              <a:t>5. How do the twins in the barracks help each other? If Eva or Miriam become sick, how could </a:t>
            </a:r>
            <a:r>
              <a:rPr lang="en-US" sz="2000" dirty="0" smtClean="0">
                <a:latin typeface="Bell MT" panose="02020503060305020303" pitchFamily="18" charset="0"/>
              </a:rPr>
              <a:t>the others </a:t>
            </a:r>
            <a:r>
              <a:rPr lang="en-US" sz="2000" dirty="0">
                <a:latin typeface="Bell MT" panose="02020503060305020303" pitchFamily="18" charset="0"/>
              </a:rPr>
              <a:t>help? What options do ill prisoners have? Cite evidence from the text. (</a:t>
            </a:r>
            <a:r>
              <a:rPr lang="en-US" sz="2000" i="1" dirty="0">
                <a:latin typeface="Bell MT" panose="02020503060305020303" pitchFamily="18" charset="0"/>
              </a:rPr>
              <a:t>synthesis</a:t>
            </a:r>
            <a:r>
              <a:rPr lang="en-US" sz="2000" dirty="0">
                <a:latin typeface="Bell MT" panose="02020503060305020303" pitchFamily="18" charset="0"/>
              </a:rPr>
              <a:t>) </a:t>
            </a:r>
            <a:r>
              <a:rPr lang="en-US" sz="2000" b="1" dirty="0">
                <a:latin typeface="Bell MT" panose="02020503060305020303" pitchFamily="18" charset="0"/>
              </a:rPr>
              <a:t>DOK2</a:t>
            </a:r>
          </a:p>
          <a:p>
            <a:r>
              <a:rPr lang="en-US" sz="2000" dirty="0">
                <a:latin typeface="Bell MT" panose="02020503060305020303" pitchFamily="18" charset="0"/>
              </a:rPr>
              <a:t>6. Eva is reminded of her parents and older sisters only when she sees a cart roll by carrying </a:t>
            </a:r>
            <a:r>
              <a:rPr lang="en-US" sz="2000" dirty="0" smtClean="0">
                <a:latin typeface="Bell MT" panose="02020503060305020303" pitchFamily="18" charset="0"/>
              </a:rPr>
              <a:t>dead prisoners</a:t>
            </a:r>
            <a:r>
              <a:rPr lang="en-US" sz="2000" dirty="0">
                <a:latin typeface="Bell MT" panose="02020503060305020303" pitchFamily="18" charset="0"/>
              </a:rPr>
              <a:t>. Why do you think she hasn’t thought of them until now? Is this an effective way </a:t>
            </a:r>
            <a:r>
              <a:rPr lang="en-US" sz="2000" dirty="0" smtClean="0">
                <a:latin typeface="Bell MT" panose="02020503060305020303" pitchFamily="18" charset="0"/>
              </a:rPr>
              <a:t>of coping </a:t>
            </a:r>
            <a:r>
              <a:rPr lang="en-US" sz="2000" dirty="0">
                <a:latin typeface="Bell MT" panose="02020503060305020303" pitchFamily="18" charset="0"/>
              </a:rPr>
              <a:t>with her situation? What might have happened if Eva had kept her family in her </a:t>
            </a:r>
            <a:r>
              <a:rPr lang="en-US" sz="2000" dirty="0" smtClean="0">
                <a:latin typeface="Bell MT" panose="02020503060305020303" pitchFamily="18" charset="0"/>
              </a:rPr>
              <a:t>thoughts daily</a:t>
            </a:r>
            <a:r>
              <a:rPr lang="en-US" sz="2000" dirty="0">
                <a:latin typeface="Bell MT" panose="02020503060305020303" pitchFamily="18" charset="0"/>
              </a:rPr>
              <a:t>? (</a:t>
            </a:r>
            <a:r>
              <a:rPr lang="en-US" sz="2000" i="1" dirty="0">
                <a:latin typeface="Bell MT" panose="02020503060305020303" pitchFamily="18" charset="0"/>
              </a:rPr>
              <a:t>evaluation</a:t>
            </a:r>
            <a:r>
              <a:rPr lang="en-US" sz="2000" dirty="0">
                <a:latin typeface="Bell MT" panose="02020503060305020303" pitchFamily="18" charset="0"/>
              </a:rPr>
              <a:t>) </a:t>
            </a:r>
            <a:r>
              <a:rPr lang="en-US" sz="2000" b="1" dirty="0">
                <a:latin typeface="Bell MT" panose="02020503060305020303" pitchFamily="18" charset="0"/>
              </a:rPr>
              <a:t>DOK2</a:t>
            </a:r>
            <a:endParaRPr lang="en-US" sz="2000" b="1" dirty="0">
              <a:latin typeface="Bell MT" panose="020205030603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4245" y="2795450"/>
            <a:ext cx="51576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ell MT" panose="02020503060305020303" pitchFamily="18" charset="0"/>
              </a:rPr>
              <a:t>1. Describe </a:t>
            </a:r>
            <a:r>
              <a:rPr lang="en-US" sz="2000" dirty="0">
                <a:latin typeface="Bell MT" panose="02020503060305020303" pitchFamily="18" charset="0"/>
              </a:rPr>
              <a:t>the twins’ weekly schedule. (</a:t>
            </a:r>
            <a:r>
              <a:rPr lang="en-US" sz="2000" i="1" dirty="0">
                <a:latin typeface="Bell MT" panose="02020503060305020303" pitchFamily="18" charset="0"/>
              </a:rPr>
              <a:t>knowledge</a:t>
            </a:r>
            <a:r>
              <a:rPr lang="en-US" sz="2000" dirty="0">
                <a:latin typeface="Bell MT" panose="02020503060305020303" pitchFamily="18" charset="0"/>
              </a:rPr>
              <a:t>) </a:t>
            </a:r>
            <a:r>
              <a:rPr lang="en-US" sz="2000" b="1" dirty="0" smtClean="0">
                <a:latin typeface="Bell MT" panose="02020503060305020303" pitchFamily="18" charset="0"/>
              </a:rPr>
              <a:t>DOK1</a:t>
            </a:r>
          </a:p>
          <a:p>
            <a:pPr marL="342900" indent="-342900">
              <a:buAutoNum type="arabicPeriod"/>
            </a:pPr>
            <a:endParaRPr lang="en-US" sz="2000" dirty="0">
              <a:latin typeface="Bell MT" panose="02020503060305020303" pitchFamily="18" charset="0"/>
            </a:endParaRPr>
          </a:p>
          <a:p>
            <a:r>
              <a:rPr lang="en-US" sz="2000" dirty="0">
                <a:latin typeface="Bell MT" panose="02020503060305020303" pitchFamily="18" charset="0"/>
              </a:rPr>
              <a:t>2. Why doesn’t Eva see herself as “skinny and pathetic” like the boys? (</a:t>
            </a:r>
            <a:r>
              <a:rPr lang="en-US" sz="2000" i="1" dirty="0">
                <a:latin typeface="Bell MT" panose="02020503060305020303" pitchFamily="18" charset="0"/>
              </a:rPr>
              <a:t>comprehension</a:t>
            </a:r>
            <a:r>
              <a:rPr lang="en-US" sz="2000" dirty="0">
                <a:latin typeface="Bell MT" panose="02020503060305020303" pitchFamily="18" charset="0"/>
              </a:rPr>
              <a:t>) </a:t>
            </a:r>
            <a:r>
              <a:rPr lang="en-US" sz="2000" b="1" dirty="0" smtClean="0">
                <a:latin typeface="Bell MT" panose="02020503060305020303" pitchFamily="18" charset="0"/>
              </a:rPr>
              <a:t>DOK1</a:t>
            </a:r>
          </a:p>
          <a:p>
            <a:endParaRPr lang="en-US" sz="2000" dirty="0">
              <a:latin typeface="Bell MT" panose="02020503060305020303" pitchFamily="18" charset="0"/>
            </a:endParaRPr>
          </a:p>
          <a:p>
            <a:r>
              <a:rPr lang="en-US" sz="2000" dirty="0">
                <a:latin typeface="Bell MT" panose="02020503060305020303" pitchFamily="18" charset="0"/>
              </a:rPr>
              <a:t>3. When Eva is given the shots, why doesn’t she cry out in pain? Tell or write about a time in </a:t>
            </a:r>
            <a:r>
              <a:rPr lang="en-US" sz="2000" dirty="0" smtClean="0">
                <a:latin typeface="Bell MT" panose="02020503060305020303" pitchFamily="18" charset="0"/>
              </a:rPr>
              <a:t>which you </a:t>
            </a:r>
            <a:r>
              <a:rPr lang="en-US" sz="2000" dirty="0">
                <a:latin typeface="Bell MT" panose="02020503060305020303" pitchFamily="18" charset="0"/>
              </a:rPr>
              <a:t>refused to show pain. Why did you react the way you did? If you had it to do over, would </a:t>
            </a:r>
            <a:r>
              <a:rPr lang="en-US" sz="2000" dirty="0" smtClean="0">
                <a:latin typeface="Bell MT" panose="02020503060305020303" pitchFamily="18" charset="0"/>
              </a:rPr>
              <a:t>you react </a:t>
            </a:r>
            <a:r>
              <a:rPr lang="en-US" sz="2000" dirty="0">
                <a:latin typeface="Bell MT" panose="02020503060305020303" pitchFamily="18" charset="0"/>
              </a:rPr>
              <a:t>in the same way? (</a:t>
            </a:r>
            <a:r>
              <a:rPr lang="en-US" sz="2000" i="1" dirty="0">
                <a:latin typeface="Bell MT" panose="02020503060305020303" pitchFamily="18" charset="0"/>
              </a:rPr>
              <a:t>application</a:t>
            </a:r>
            <a:r>
              <a:rPr lang="en-US" sz="2000" dirty="0">
                <a:latin typeface="Bell MT" panose="02020503060305020303" pitchFamily="18" charset="0"/>
              </a:rPr>
              <a:t>) </a:t>
            </a:r>
            <a:r>
              <a:rPr lang="en-US" sz="2000" b="1" dirty="0">
                <a:latin typeface="Bell MT" panose="02020503060305020303" pitchFamily="18" charset="0"/>
              </a:rPr>
              <a:t>DOK2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26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12" y="215537"/>
            <a:ext cx="4710248" cy="4003766"/>
          </a:xfrm>
        </p:spPr>
        <p:txBody>
          <a:bodyPr/>
          <a:lstStyle/>
          <a:p>
            <a:r>
              <a:rPr lang="en-US" sz="2800" u="sng" dirty="0" smtClean="0">
                <a:latin typeface="Bernard MT Condensed" panose="02050806060905020404" pitchFamily="18" charset="0"/>
              </a:rPr>
              <a:t>Chapter </a:t>
            </a:r>
            <a:r>
              <a:rPr lang="en-US" sz="2800" u="sng" dirty="0">
                <a:latin typeface="Bernard MT Condensed" panose="02050806060905020404" pitchFamily="18" charset="0"/>
              </a:rPr>
              <a:t>5</a:t>
            </a:r>
            <a:r>
              <a:rPr lang="en-US" dirty="0" smtClean="0">
                <a:latin typeface="Bernard MT Condensed" panose="02050806060905020404" pitchFamily="18" charset="0"/>
              </a:rPr>
              <a:t/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>
                <a:latin typeface="Bernard MT Condensed" panose="02050806060905020404" pitchFamily="18" charset="0"/>
              </a:rPr>
              <a:t/>
            </a:r>
            <a:br>
              <a:rPr lang="en-US" dirty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>	Predict: </a:t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>
                <a:latin typeface="Bernard MT Condensed" panose="02050806060905020404" pitchFamily="18" charset="0"/>
              </a:rPr>
              <a:t/>
            </a:r>
            <a:br>
              <a:rPr lang="en-US" dirty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/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>	Life</a:t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>	Connection: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3064" y="986245"/>
            <a:ext cx="5742215" cy="5482114"/>
          </a:xfrm>
        </p:spPr>
        <p:txBody>
          <a:bodyPr>
            <a:noAutofit/>
          </a:bodyPr>
          <a:lstStyle/>
          <a:p>
            <a:r>
              <a:rPr lang="en-US" sz="2000" dirty="0">
                <a:latin typeface="Bell MT" panose="02020503060305020303" pitchFamily="18" charset="0"/>
              </a:rPr>
              <a:t>Will either Eva or Miriam be injected with an illness? Will they be separated? If so, how will they </a:t>
            </a:r>
            <a:r>
              <a:rPr lang="en-US" sz="2000" dirty="0" smtClean="0">
                <a:latin typeface="Bell MT" panose="02020503060305020303" pitchFamily="18" charset="0"/>
              </a:rPr>
              <a:t>cope? </a:t>
            </a:r>
            <a:r>
              <a:rPr lang="en-US" sz="2000" b="1" dirty="0" smtClean="0">
                <a:latin typeface="Bell MT" panose="02020503060305020303" pitchFamily="18" charset="0"/>
              </a:rPr>
              <a:t>DOK2</a:t>
            </a:r>
          </a:p>
          <a:p>
            <a:endParaRPr lang="en-US" sz="2000" dirty="0">
              <a:latin typeface="Bell MT" panose="02020503060305020303" pitchFamily="18" charset="0"/>
            </a:endParaRPr>
          </a:p>
          <a:p>
            <a:endParaRPr lang="en-US" sz="2000" dirty="0">
              <a:latin typeface="Bell MT" panose="02020503060305020303" pitchFamily="18" charset="0"/>
            </a:endParaRPr>
          </a:p>
          <a:p>
            <a:r>
              <a:rPr lang="en-US" sz="2000" dirty="0" smtClean="0">
                <a:latin typeface="Bell MT" panose="02020503060305020303" pitchFamily="18" charset="0"/>
              </a:rPr>
              <a:t>Throughout </a:t>
            </a:r>
            <a:r>
              <a:rPr lang="en-US" sz="2000" dirty="0">
                <a:latin typeface="Bell MT" panose="02020503060305020303" pitchFamily="18" charset="0"/>
              </a:rPr>
              <a:t>the book, Eva exhibits a unique set of coping mechanisms that help her through </a:t>
            </a:r>
            <a:r>
              <a:rPr lang="en-US" sz="2000" dirty="0" smtClean="0">
                <a:latin typeface="Bell MT" panose="02020503060305020303" pitchFamily="18" charset="0"/>
              </a:rPr>
              <a:t>extremely challenging </a:t>
            </a:r>
            <a:r>
              <a:rPr lang="en-US" sz="2000" dirty="0">
                <a:latin typeface="Bell MT" panose="02020503060305020303" pitchFamily="18" charset="0"/>
              </a:rPr>
              <a:t>situations. What are some coping skills that you have used in the past? How have </a:t>
            </a:r>
            <a:r>
              <a:rPr lang="en-US" sz="2000" dirty="0" smtClean="0">
                <a:latin typeface="Bell MT" panose="02020503060305020303" pitchFamily="18" charset="0"/>
              </a:rPr>
              <a:t>they helped </a:t>
            </a:r>
            <a:r>
              <a:rPr lang="en-US" sz="2000" dirty="0">
                <a:latin typeface="Bell MT" panose="02020503060305020303" pitchFamily="18" charset="0"/>
              </a:rPr>
              <a:t>you? Where did you learn them? Do you think that Eva’s personality had anything to </a:t>
            </a:r>
            <a:r>
              <a:rPr lang="en-US" sz="2000" dirty="0" smtClean="0">
                <a:latin typeface="Bell MT" panose="02020503060305020303" pitchFamily="18" charset="0"/>
              </a:rPr>
              <a:t>do with </a:t>
            </a:r>
            <a:r>
              <a:rPr lang="en-US" sz="2000" dirty="0">
                <a:latin typeface="Bell MT" panose="02020503060305020303" pitchFamily="18" charset="0"/>
              </a:rPr>
              <a:t>the mechanisms that she chose?</a:t>
            </a:r>
            <a:endParaRPr lang="en-US" sz="2000" dirty="0" smtClean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49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8</TotalTime>
  <Words>382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Bell MT</vt:lpstr>
      <vt:lpstr>Bernard MT Condensed</vt:lpstr>
      <vt:lpstr>Franklin Gothic Book</vt:lpstr>
      <vt:lpstr>Crop</vt:lpstr>
      <vt:lpstr>Surviving the angel of death: Chapter 5</vt:lpstr>
      <vt:lpstr>PowerPoint Presentation</vt:lpstr>
      <vt:lpstr>Language  of Chapter 5  Words to know: </vt:lpstr>
      <vt:lpstr>Chapter 5 Discussion Questions</vt:lpstr>
      <vt:lpstr>Chapter 5   Predict:     Life  Connection: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Surviving the angel of death: Chapter 5</dc:title>
  <dc:creator>Caitlyn Nix</dc:creator>
  <cp:lastModifiedBy>Caitlyn Nix</cp:lastModifiedBy>
  <cp:revision>1</cp:revision>
  <dcterms:created xsi:type="dcterms:W3CDTF">2019-03-04T04:51:49Z</dcterms:created>
  <dcterms:modified xsi:type="dcterms:W3CDTF">2019-03-04T04:59:55Z</dcterms:modified>
</cp:coreProperties>
</file>