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Chapter </a:t>
            </a:r>
            <a:r>
              <a:rPr lang="en-US" dirty="0">
                <a:latin typeface="Bernard MT Condensed" panose="02050806060905020404" pitchFamily="18" charset="0"/>
              </a:rPr>
              <a:t>6</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1719689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1929" y="485422"/>
            <a:ext cx="7475715" cy="5775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69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Chapter </a:t>
            </a:r>
            <a:r>
              <a:rPr lang="en-US" dirty="0">
                <a:latin typeface="Bernard MT Condensed" panose="02050806060905020404" pitchFamily="18" charset="0"/>
              </a:rPr>
              <a:t>6</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6190142" y="869796"/>
            <a:ext cx="5676900" cy="5610025"/>
          </a:xfrm>
        </p:spPr>
        <p:txBody>
          <a:bodyPr>
            <a:noAutofit/>
          </a:bodyPr>
          <a:lstStyle/>
          <a:p>
            <a:r>
              <a:rPr lang="en-US" sz="3200" dirty="0">
                <a:latin typeface="Bell MT" panose="02020503060305020303" pitchFamily="18" charset="0"/>
              </a:rPr>
              <a:t>fatigue </a:t>
            </a:r>
            <a:r>
              <a:rPr lang="en-US" sz="3200" dirty="0" smtClean="0">
                <a:latin typeface="Bell MT" panose="02020503060305020303" pitchFamily="18" charset="0"/>
              </a:rPr>
              <a:t>		infirmary 		</a:t>
            </a:r>
          </a:p>
          <a:p>
            <a:r>
              <a:rPr lang="en-US" sz="3200" dirty="0" smtClean="0">
                <a:latin typeface="Bell MT" panose="02020503060305020303" pitchFamily="18" charset="0"/>
              </a:rPr>
              <a:t>air </a:t>
            </a:r>
            <a:r>
              <a:rPr lang="en-US" sz="3200" dirty="0">
                <a:latin typeface="Bell MT" panose="02020503060305020303" pitchFamily="18" charset="0"/>
              </a:rPr>
              <a:t>raid sirens </a:t>
            </a:r>
            <a:r>
              <a:rPr lang="en-US" sz="3200" dirty="0" smtClean="0">
                <a:latin typeface="Bell MT" panose="02020503060305020303" pitchFamily="18" charset="0"/>
              </a:rPr>
              <a:t>	putrid </a:t>
            </a:r>
            <a:r>
              <a:rPr lang="en-US" sz="3200" dirty="0">
                <a:latin typeface="Bell MT" panose="02020503060305020303" pitchFamily="18" charset="0"/>
              </a:rPr>
              <a:t>stench </a:t>
            </a:r>
          </a:p>
          <a:p>
            <a:r>
              <a:rPr lang="en-US" sz="3200" dirty="0" smtClean="0">
                <a:latin typeface="Bell MT" panose="02020503060305020303" pitchFamily="18" charset="0"/>
              </a:rPr>
              <a:t>willpower 		silhouette </a:t>
            </a:r>
          </a:p>
          <a:p>
            <a:r>
              <a:rPr lang="en-US" sz="3200" dirty="0" smtClean="0">
                <a:latin typeface="Bell MT" panose="02020503060305020303" pitchFamily="18" charset="0"/>
              </a:rPr>
              <a:t>devoured 		humane </a:t>
            </a:r>
          </a:p>
          <a:p>
            <a:r>
              <a:rPr lang="en-US" sz="3200" dirty="0" smtClean="0">
                <a:latin typeface="Bell MT" panose="02020503060305020303" pitchFamily="18" charset="0"/>
              </a:rPr>
              <a:t>solitary confinement </a:t>
            </a:r>
          </a:p>
          <a:p>
            <a:r>
              <a:rPr lang="en-US" sz="3200" dirty="0" smtClean="0">
                <a:latin typeface="Bell MT" panose="02020503060305020303" pitchFamily="18" charset="0"/>
              </a:rPr>
              <a:t>pathologist 	autopsies </a:t>
            </a:r>
          </a:p>
          <a:p>
            <a:r>
              <a:rPr lang="en-US" sz="3200" dirty="0" smtClean="0">
                <a:latin typeface="Bell MT" panose="02020503060305020303" pitchFamily="18" charset="0"/>
              </a:rPr>
              <a:t>simultaneous</a:t>
            </a:r>
            <a:endParaRPr lang="en-US" sz="3200" dirty="0" smtClean="0">
              <a:latin typeface="Bell MT" panose="02020503060305020303" pitchFamily="18" charset="0"/>
            </a:endParaRPr>
          </a:p>
        </p:txBody>
      </p:sp>
    </p:spTree>
    <p:extLst>
      <p:ext uri="{BB962C8B-B14F-4D97-AF65-F5344CB8AC3E}">
        <p14:creationId xmlns:p14="http://schemas.microsoft.com/office/powerpoint/2010/main" val="1005056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1" y="489857"/>
            <a:ext cx="3855720" cy="1783080"/>
          </a:xfrm>
        </p:spPr>
        <p:txBody>
          <a:bodyPr/>
          <a:lstStyle/>
          <a:p>
            <a:r>
              <a:rPr lang="en-US" dirty="0" smtClean="0">
                <a:latin typeface="Bernard MT Condensed" panose="02050806060905020404" pitchFamily="18" charset="0"/>
              </a:rPr>
              <a:t>Chapter </a:t>
            </a:r>
            <a:r>
              <a:rPr lang="en-US" dirty="0">
                <a:latin typeface="Bernard MT Condensed" panose="02050806060905020404" pitchFamily="18" charset="0"/>
              </a:rPr>
              <a:t>6</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Discussion</a:t>
            </a:r>
            <a:br>
              <a:rPr lang="en-US" dirty="0" smtClean="0">
                <a:latin typeface="Bernard MT Condensed" panose="02050806060905020404" pitchFamily="18" charset="0"/>
              </a:rPr>
            </a:br>
            <a:r>
              <a:rPr lang="en-US" dirty="0" smtClean="0">
                <a:latin typeface="Bernard MT Condensed" panose="02050806060905020404" pitchFamily="18" charset="0"/>
              </a:rPr>
              <a:t>Questions</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5835829" y="646610"/>
            <a:ext cx="6168936" cy="5742581"/>
          </a:xfrm>
        </p:spPr>
        <p:txBody>
          <a:bodyPr>
            <a:noAutofit/>
          </a:bodyPr>
          <a:lstStyle/>
          <a:p>
            <a:r>
              <a:rPr lang="en-US" sz="2200" dirty="0" smtClean="0">
                <a:latin typeface="Bell MT" panose="02020503060305020303" pitchFamily="18" charset="0"/>
              </a:rPr>
              <a:t>4. How </a:t>
            </a:r>
            <a:r>
              <a:rPr lang="en-US" sz="2200" dirty="0">
                <a:latin typeface="Bell MT" panose="02020503060305020303" pitchFamily="18" charset="0"/>
              </a:rPr>
              <a:t>does Eva react when she hears Dr. Mengele say that she’ll be dead within two weeks? How does her determination factor into her survival? Cite evidence from the text to support your answers. (analysis) </a:t>
            </a:r>
            <a:r>
              <a:rPr lang="en-US" sz="2200" dirty="0" smtClean="0">
                <a:latin typeface="Bell MT" panose="02020503060305020303" pitchFamily="18" charset="0"/>
              </a:rPr>
              <a:t>DOK2</a:t>
            </a:r>
          </a:p>
          <a:p>
            <a:r>
              <a:rPr lang="en-US" sz="2200" dirty="0" smtClean="0">
                <a:latin typeface="Bell MT" panose="02020503060305020303" pitchFamily="18" charset="0"/>
              </a:rPr>
              <a:t>5</a:t>
            </a:r>
            <a:r>
              <a:rPr lang="en-US" sz="2200" dirty="0">
                <a:latin typeface="Bell MT" panose="02020503060305020303" pitchFamily="18" charset="0"/>
              </a:rPr>
              <a:t>. Considering what you know about Eva’s and Miriam’s personalities, what could Eva do that would help Miriam? Describe two possible scenarios using details from the text. (synthesis) DOK2 </a:t>
            </a:r>
            <a:endParaRPr lang="en-US" sz="2200" dirty="0" smtClean="0">
              <a:latin typeface="Bell MT" panose="02020503060305020303" pitchFamily="18" charset="0"/>
            </a:endParaRPr>
          </a:p>
          <a:p>
            <a:r>
              <a:rPr lang="en-US" sz="2200" dirty="0" smtClean="0">
                <a:latin typeface="Bell MT" panose="02020503060305020303" pitchFamily="18" charset="0"/>
              </a:rPr>
              <a:t>6</a:t>
            </a:r>
            <a:r>
              <a:rPr lang="en-US" sz="2200" dirty="0">
                <a:latin typeface="Bell MT" panose="02020503060305020303" pitchFamily="18" charset="0"/>
              </a:rPr>
              <a:t>. What does Eva later learn about Dr. Mengele’s experiments? For whom does he claim he was conducting these experiments? How does the world view his methods? (evaluation) DOK2</a:t>
            </a:r>
            <a:endParaRPr lang="en-US" sz="2200" b="1" dirty="0">
              <a:latin typeface="Bell MT" panose="02020503060305020303" pitchFamily="18" charset="0"/>
            </a:endParaRPr>
          </a:p>
        </p:txBody>
      </p:sp>
      <p:sp>
        <p:nvSpPr>
          <p:cNvPr id="5" name="TextBox 4"/>
          <p:cNvSpPr txBox="1"/>
          <p:nvPr/>
        </p:nvSpPr>
        <p:spPr>
          <a:xfrm>
            <a:off x="224245" y="2795450"/>
            <a:ext cx="5157652" cy="400110"/>
          </a:xfrm>
          <a:prstGeom prst="rect">
            <a:avLst/>
          </a:prstGeom>
          <a:noFill/>
        </p:spPr>
        <p:txBody>
          <a:bodyPr wrap="square" rtlCol="0">
            <a:spAutoFit/>
          </a:bodyPr>
          <a:lstStyle/>
          <a:p>
            <a:pPr marL="457200" indent="-457200">
              <a:buAutoNum type="arabicPeriod"/>
            </a:pPr>
            <a:endParaRPr kumimoji="0" lang="en-US" sz="2000" b="1" i="0" u="none" strike="noStrike" kern="1200" cap="none" spc="0" normalizeH="0" baseline="0" noProof="0" dirty="0">
              <a:ln>
                <a:noFill/>
              </a:ln>
              <a:solidFill>
                <a:prstClr val="black"/>
              </a:solidFill>
              <a:effectLst/>
              <a:uLnTx/>
              <a:uFillTx/>
              <a:latin typeface="Bell MT" panose="02020503060305020303" pitchFamily="18" charset="0"/>
            </a:endParaRPr>
          </a:p>
        </p:txBody>
      </p:sp>
      <p:sp>
        <p:nvSpPr>
          <p:cNvPr id="3" name="Rectangle 2"/>
          <p:cNvSpPr/>
          <p:nvPr/>
        </p:nvSpPr>
        <p:spPr>
          <a:xfrm>
            <a:off x="224245" y="2603539"/>
            <a:ext cx="4934777" cy="3785652"/>
          </a:xfrm>
          <a:prstGeom prst="rect">
            <a:avLst/>
          </a:prstGeom>
        </p:spPr>
        <p:txBody>
          <a:bodyPr wrap="square">
            <a:spAutoFit/>
          </a:bodyPr>
          <a:lstStyle/>
          <a:p>
            <a:pPr marL="457200" indent="-457200">
              <a:buAutoNum type="arabicPeriod"/>
            </a:pPr>
            <a:r>
              <a:rPr lang="en-US" sz="2000" dirty="0">
                <a:latin typeface="Bell MT" panose="02020503060305020303" pitchFamily="18" charset="0"/>
              </a:rPr>
              <a:t>What effect does the injection have on Eva? (knowledge) DOK1 </a:t>
            </a:r>
          </a:p>
          <a:p>
            <a:pPr marL="457200" indent="-457200">
              <a:buAutoNum type="arabicPeriod"/>
            </a:pPr>
            <a:endParaRPr lang="en-US" sz="2000" dirty="0">
              <a:latin typeface="Bell MT" panose="02020503060305020303" pitchFamily="18" charset="0"/>
            </a:endParaRPr>
          </a:p>
          <a:p>
            <a:pPr marL="457200" indent="-457200">
              <a:buAutoNum type="arabicPeriod"/>
            </a:pPr>
            <a:r>
              <a:rPr lang="en-US" sz="2000" dirty="0">
                <a:latin typeface="Bell MT" panose="02020503060305020303" pitchFamily="18" charset="0"/>
              </a:rPr>
              <a:t>Why doesn’t Eva want to tell anyone except Miriam about her symptoms? (comprehension)DOK1 </a:t>
            </a:r>
          </a:p>
          <a:p>
            <a:pPr marL="457200" indent="-457200">
              <a:buAutoNum type="arabicPeriod"/>
            </a:pPr>
            <a:endParaRPr lang="en-US" sz="2000" dirty="0">
              <a:latin typeface="Bell MT" panose="02020503060305020303" pitchFamily="18" charset="0"/>
            </a:endParaRPr>
          </a:p>
          <a:p>
            <a:pPr marL="457200" indent="-457200">
              <a:buAutoNum type="arabicPeriod"/>
            </a:pPr>
            <a:r>
              <a:rPr lang="en-US" sz="2000" dirty="0">
                <a:latin typeface="Bell MT" panose="02020503060305020303" pitchFamily="18" charset="0"/>
              </a:rPr>
              <a:t>Why does Miriam tell Eva to leave her alone once they’re reunited? Rewrite or narrate this chapter as it may have looked from Miriam’s point of view. (application) DOK3</a:t>
            </a:r>
            <a:endParaRPr lang="en-US" sz="2000" b="1" dirty="0">
              <a:solidFill>
                <a:prstClr val="black"/>
              </a:solidFill>
              <a:latin typeface="Bell MT" panose="02020503060305020303" pitchFamily="18" charset="0"/>
            </a:endParaRPr>
          </a:p>
        </p:txBody>
      </p:sp>
    </p:spTree>
    <p:extLst>
      <p:ext uri="{BB962C8B-B14F-4D97-AF65-F5344CB8AC3E}">
        <p14:creationId xmlns:p14="http://schemas.microsoft.com/office/powerpoint/2010/main" val="1986085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Chapter </a:t>
            </a:r>
            <a:r>
              <a:rPr lang="en-US" sz="2800" u="sng" dirty="0">
                <a:latin typeface="Bernard MT Condensed" panose="02050806060905020404" pitchFamily="18" charset="0"/>
              </a:rPr>
              <a:t>6</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5977909" y="1042689"/>
            <a:ext cx="5742215" cy="4692066"/>
          </a:xfrm>
        </p:spPr>
        <p:txBody>
          <a:bodyPr>
            <a:noAutofit/>
          </a:bodyPr>
          <a:lstStyle/>
          <a:p>
            <a:r>
              <a:rPr lang="en-US" sz="2000" dirty="0" smtClean="0">
                <a:latin typeface="Bell MT" panose="02020503060305020303" pitchFamily="18" charset="0"/>
              </a:rPr>
              <a:t>Will </a:t>
            </a:r>
            <a:r>
              <a:rPr lang="en-US" sz="2000" dirty="0">
                <a:latin typeface="Bell MT" panose="02020503060305020303" pitchFamily="18" charset="0"/>
              </a:rPr>
              <a:t>Eva’s efforts to help Miriam turn out to be successful? Why or why not? DOK2 </a:t>
            </a:r>
            <a:endParaRPr lang="en-US" sz="2000" dirty="0" smtClean="0">
              <a:latin typeface="Bell MT" panose="02020503060305020303" pitchFamily="18" charset="0"/>
            </a:endParaRPr>
          </a:p>
          <a:p>
            <a:endParaRPr lang="en-US" sz="2000" dirty="0" smtClean="0">
              <a:latin typeface="Bell MT" panose="02020503060305020303" pitchFamily="18" charset="0"/>
            </a:endParaRPr>
          </a:p>
          <a:p>
            <a:endParaRPr lang="en-US" sz="2000" dirty="0" smtClean="0">
              <a:latin typeface="Bell MT" panose="02020503060305020303" pitchFamily="18" charset="0"/>
            </a:endParaRPr>
          </a:p>
          <a:p>
            <a:r>
              <a:rPr lang="en-US" sz="2000" dirty="0" smtClean="0">
                <a:latin typeface="Bell MT" panose="02020503060305020303" pitchFamily="18" charset="0"/>
              </a:rPr>
              <a:t>In </a:t>
            </a:r>
            <a:r>
              <a:rPr lang="en-US" sz="2000" dirty="0">
                <a:latin typeface="Bell MT" panose="02020503060305020303" pitchFamily="18" charset="0"/>
              </a:rPr>
              <a:t>this chapter, Eva exhibits great perseverance as she conquers death after a deadly injection. Throughout her life, she has lived by the motto “Never Ever Give Up”. How does this apply to your life? Was there ever a time when you gave up when you wish you hadn’t? Is it ever appropriate to give up?</a:t>
            </a:r>
            <a:endParaRPr lang="en-US" sz="2000" dirty="0" smtClean="0">
              <a:latin typeface="Bell MT" panose="02020503060305020303" pitchFamily="18" charset="0"/>
            </a:endParaRPr>
          </a:p>
        </p:txBody>
      </p:sp>
    </p:spTree>
    <p:extLst>
      <p:ext uri="{BB962C8B-B14F-4D97-AF65-F5344CB8AC3E}">
        <p14:creationId xmlns:p14="http://schemas.microsoft.com/office/powerpoint/2010/main" val="869248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TotalTime>
  <Words>288</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Bell MT</vt:lpstr>
      <vt:lpstr>Bernard MT Condensed</vt:lpstr>
      <vt:lpstr>Franklin Gothic Book</vt:lpstr>
      <vt:lpstr>Crop</vt:lpstr>
      <vt:lpstr>Surviving the angel of death: Chapter 6</vt:lpstr>
      <vt:lpstr>PowerPoint Presentation</vt:lpstr>
      <vt:lpstr>Language  of Chapter 6  Words to know: </vt:lpstr>
      <vt:lpstr>Chapter 6 Discussion Questions</vt:lpstr>
      <vt:lpstr>Chapter 6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the angel of death: Chapter 6</dc:title>
  <dc:creator>Caitlyn Nix</dc:creator>
  <cp:lastModifiedBy>Caitlyn Nix</cp:lastModifiedBy>
  <cp:revision>2</cp:revision>
  <dcterms:created xsi:type="dcterms:W3CDTF">2019-03-12T12:21:28Z</dcterms:created>
  <dcterms:modified xsi:type="dcterms:W3CDTF">2019-03-12T12:31:38Z</dcterms:modified>
</cp:coreProperties>
</file>