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Surviving the angel of death: Chapter </a:t>
            </a:r>
            <a:r>
              <a:rPr lang="en-US" dirty="0">
                <a:latin typeface="Bernard MT Condensed" panose="02050806060905020404" pitchFamily="18" charset="0"/>
              </a:rPr>
              <a:t>7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Eva </a:t>
            </a:r>
            <a:r>
              <a:rPr lang="en-US" dirty="0" err="1" smtClean="0">
                <a:latin typeface="Bell MT" panose="02020503060305020303" pitchFamily="18" charset="0"/>
              </a:rPr>
              <a:t>Mozes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Kor</a:t>
            </a:r>
            <a:r>
              <a:rPr lang="en-US" dirty="0" smtClean="0">
                <a:latin typeface="Bell MT" panose="02020503060305020303" pitchFamily="18" charset="0"/>
              </a:rPr>
              <a:t> and Lisa </a:t>
            </a:r>
            <a:r>
              <a:rPr lang="en-US" dirty="0" err="1" smtClean="0">
                <a:latin typeface="Bell MT" panose="02020503060305020303" pitchFamily="18" charset="0"/>
              </a:rPr>
              <a:t>Rojany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Buccieri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029" y="744583"/>
            <a:ext cx="13244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I notice…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I wonder…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What if…</a:t>
            </a:r>
            <a:endParaRPr lang="en-US" sz="2000" dirty="0">
              <a:latin typeface="Bernard MT Condensed" panose="02050806060905020404" pitchFamily="18" charset="0"/>
            </a:endParaRPr>
          </a:p>
        </p:txBody>
      </p:sp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51" y="744583"/>
            <a:ext cx="8838855" cy="547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8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76" y="2085107"/>
            <a:ext cx="3855720" cy="29446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Language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of Chapter </a:t>
            </a:r>
            <a:r>
              <a:rPr lang="en-US" dirty="0">
                <a:latin typeface="Bernard MT Condensed" panose="02050806060905020404" pitchFamily="18" charset="0"/>
              </a:rPr>
              <a:t>7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sz="3600" dirty="0" smtClean="0">
                <a:latin typeface="Bernard MT Condensed" panose="02050806060905020404" pitchFamily="18" charset="0"/>
              </a:rPr>
              <a:t>Words to know: 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5297" y="1779080"/>
            <a:ext cx="5676900" cy="325064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Bell MT" panose="02020503060305020303" pitchFamily="18" charset="0"/>
              </a:rPr>
              <a:t>incessant </a:t>
            </a:r>
            <a:r>
              <a:rPr lang="en-US" sz="3200" dirty="0" smtClean="0">
                <a:latin typeface="Bell MT" panose="02020503060305020303" pitchFamily="18" charset="0"/>
              </a:rPr>
              <a:t>		victorious </a:t>
            </a:r>
          </a:p>
          <a:p>
            <a:r>
              <a:rPr lang="en-US" sz="3200" dirty="0" smtClean="0">
                <a:latin typeface="Bell MT" panose="02020503060305020303" pitchFamily="18" charset="0"/>
              </a:rPr>
              <a:t>imperative 	gallows </a:t>
            </a:r>
          </a:p>
          <a:p>
            <a:r>
              <a:rPr lang="en-US" sz="3200" dirty="0" smtClean="0">
                <a:latin typeface="Bell MT" panose="02020503060305020303" pitchFamily="18" charset="0"/>
              </a:rPr>
              <a:t>deliberately 	tongue-lashing</a:t>
            </a:r>
          </a:p>
          <a:p>
            <a:r>
              <a:rPr lang="en-US" sz="3200" dirty="0" smtClean="0">
                <a:latin typeface="Bell MT" panose="02020503060305020303" pitchFamily="18" charset="0"/>
              </a:rPr>
              <a:t> </a:t>
            </a:r>
            <a:r>
              <a:rPr lang="en-US" sz="3200" dirty="0">
                <a:latin typeface="Bell MT" panose="02020503060305020303" pitchFamily="18" charset="0"/>
              </a:rPr>
              <a:t>cache </a:t>
            </a:r>
            <a:r>
              <a:rPr lang="en-US" sz="3200" dirty="0" smtClean="0">
                <a:latin typeface="Bell MT" panose="02020503060305020303" pitchFamily="18" charset="0"/>
              </a:rPr>
              <a:t>		brigade </a:t>
            </a:r>
            <a:endParaRPr lang="en-US" sz="32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1" y="489857"/>
            <a:ext cx="3855720" cy="178308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Chapter </a:t>
            </a:r>
            <a:r>
              <a:rPr lang="en-US" dirty="0">
                <a:latin typeface="Bernard MT Condensed" panose="02050806060905020404" pitchFamily="18" charset="0"/>
              </a:rPr>
              <a:t>7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Discussion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Questions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4540" y="489857"/>
            <a:ext cx="6168936" cy="601383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ell MT" panose="02020503060305020303" pitchFamily="18" charset="0"/>
              </a:rPr>
              <a:t>4. When Eva and the other twins were made to witness a hanging as a deterrent to escape, </a:t>
            </a:r>
            <a:r>
              <a:rPr lang="en-US" sz="2000" dirty="0" smtClean="0">
                <a:latin typeface="Bell MT" panose="02020503060305020303" pitchFamily="18" charset="0"/>
              </a:rPr>
              <a:t>Eva thought</a:t>
            </a:r>
            <a:r>
              <a:rPr lang="en-US" sz="2000" dirty="0">
                <a:latin typeface="Bell MT" panose="02020503060305020303" pitchFamily="18" charset="0"/>
              </a:rPr>
              <a:t>: “Yes, life is so wonderful here. Why on earth would we try to escape?” Why does </a:t>
            </a:r>
            <a:r>
              <a:rPr lang="en-US" sz="2000" dirty="0" smtClean="0">
                <a:latin typeface="Bell MT" panose="02020503060305020303" pitchFamily="18" charset="0"/>
              </a:rPr>
              <a:t>she choose </a:t>
            </a:r>
            <a:r>
              <a:rPr lang="en-US" sz="2000" dirty="0">
                <a:latin typeface="Bell MT" panose="02020503060305020303" pitchFamily="18" charset="0"/>
              </a:rPr>
              <a:t>these words? What do they reveal about her character? (analysis) DOK2</a:t>
            </a:r>
          </a:p>
          <a:p>
            <a:r>
              <a:rPr lang="en-US" sz="2000" dirty="0">
                <a:latin typeface="Bell MT" panose="02020503060305020303" pitchFamily="18" charset="0"/>
              </a:rPr>
              <a:t>5. Eva says, “At Auschwitz dying was so easy. Surviving was a full-time job.” Why would she say this</a:t>
            </a:r>
            <a:r>
              <a:rPr lang="en-US" sz="2000" dirty="0" smtClean="0">
                <a:latin typeface="Bell MT" panose="02020503060305020303" pitchFamily="18" charset="0"/>
              </a:rPr>
              <a:t>? Do </a:t>
            </a:r>
            <a:r>
              <a:rPr lang="en-US" sz="2000" dirty="0">
                <a:latin typeface="Bell MT" panose="02020503060305020303" pitchFamily="18" charset="0"/>
              </a:rPr>
              <a:t>you think the other twins would agree? Why or why not? (synthesis) DOK3</a:t>
            </a:r>
          </a:p>
          <a:p>
            <a:r>
              <a:rPr lang="en-US" sz="2000" dirty="0">
                <a:latin typeface="Bell MT" panose="02020503060305020303" pitchFamily="18" charset="0"/>
              </a:rPr>
              <a:t>6. What went through Eva’s mind before she stole her </a:t>
            </a:r>
            <a:r>
              <a:rPr lang="en-US" sz="2000" dirty="0" smtClean="0">
                <a:latin typeface="Bell MT" panose="02020503060305020303" pitchFamily="18" charset="0"/>
              </a:rPr>
              <a:t>first </a:t>
            </a:r>
            <a:r>
              <a:rPr lang="en-US" sz="2000" dirty="0">
                <a:latin typeface="Bell MT" panose="02020503060305020303" pitchFamily="18" charset="0"/>
              </a:rPr>
              <a:t>potato? This illustrates a type of </a:t>
            </a:r>
            <a:r>
              <a:rPr lang="en-US" sz="2000" dirty="0" smtClean="0">
                <a:latin typeface="Bell MT" panose="02020503060305020303" pitchFamily="18" charset="0"/>
              </a:rPr>
              <a:t>conflict called </a:t>
            </a:r>
            <a:r>
              <a:rPr lang="en-US" sz="2000" dirty="0">
                <a:latin typeface="Bell MT" panose="02020503060305020303" pitchFamily="18" charset="0"/>
              </a:rPr>
              <a:t>character vs. self. Name other examples of this type of </a:t>
            </a:r>
            <a:r>
              <a:rPr lang="en-US" sz="2000" dirty="0" smtClean="0">
                <a:latin typeface="Bell MT" panose="02020503060305020303" pitchFamily="18" charset="0"/>
              </a:rPr>
              <a:t>conflict</a:t>
            </a:r>
            <a:r>
              <a:rPr lang="en-US" sz="2000" dirty="0">
                <a:latin typeface="Bell MT" panose="02020503060305020303" pitchFamily="18" charset="0"/>
              </a:rPr>
              <a:t>, as well as others including</a:t>
            </a:r>
            <a:r>
              <a:rPr lang="en-US" sz="2000" dirty="0" smtClean="0">
                <a:latin typeface="Bell MT" panose="02020503060305020303" pitchFamily="18" charset="0"/>
              </a:rPr>
              <a:t>: character </a:t>
            </a:r>
            <a:r>
              <a:rPr lang="en-US" sz="2000" dirty="0">
                <a:latin typeface="Bell MT" panose="02020503060305020303" pitchFamily="18" charset="0"/>
              </a:rPr>
              <a:t>vs. character, society and nature. Which </a:t>
            </a:r>
            <a:r>
              <a:rPr lang="en-US" sz="2000" dirty="0" err="1">
                <a:latin typeface="Bell MT" panose="02020503060305020303" pitchFamily="18" charset="0"/>
              </a:rPr>
              <a:t>confl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ict</a:t>
            </a:r>
            <a:r>
              <a:rPr lang="en-US" sz="2000" dirty="0">
                <a:latin typeface="Bell MT" panose="02020503060305020303" pitchFamily="18" charset="0"/>
              </a:rPr>
              <a:t> do you think was the hardest for </a:t>
            </a:r>
            <a:r>
              <a:rPr lang="en-US" sz="2000" dirty="0" smtClean="0">
                <a:latin typeface="Bell MT" panose="02020503060305020303" pitchFamily="18" charset="0"/>
              </a:rPr>
              <a:t>Eva and </a:t>
            </a:r>
            <a:r>
              <a:rPr lang="en-US" sz="2000" dirty="0">
                <a:latin typeface="Bell MT" panose="02020503060305020303" pitchFamily="18" charset="0"/>
              </a:rPr>
              <a:t>the twins? Why? (evaluation)DOK3</a:t>
            </a:r>
            <a:endParaRPr lang="en-US" sz="20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933" y="2695872"/>
            <a:ext cx="5157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What </a:t>
            </a:r>
            <a:r>
              <a:rPr lang="en-US" dirty="0">
                <a:solidFill>
                  <a:prstClr val="black"/>
                </a:solidFill>
                <a:latin typeface="Bell MT" panose="02020503060305020303" pitchFamily="18" charset="0"/>
              </a:rPr>
              <a:t>do Eva and the other twins believe will cure their dysentery? (knowledge) </a:t>
            </a: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DOK1</a:t>
            </a:r>
          </a:p>
          <a:p>
            <a:pPr marL="457200" indent="-457200">
              <a:buAutoNum type="arabicPeriod"/>
            </a:pPr>
            <a:endParaRPr lang="en-US" dirty="0">
              <a:solidFill>
                <a:prstClr val="black"/>
              </a:solidFill>
              <a:latin typeface="Bell MT" panose="02020503060305020303" pitchFamily="18" charset="0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What </a:t>
            </a:r>
            <a:r>
              <a:rPr lang="en-US" dirty="0">
                <a:solidFill>
                  <a:prstClr val="black"/>
                </a:solidFill>
                <a:latin typeface="Bell MT" panose="02020503060305020303" pitchFamily="18" charset="0"/>
              </a:rPr>
              <a:t>does “organizing” mean? Why do you think the prisoners used this term? (comprehension</a:t>
            </a: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) DOK1</a:t>
            </a:r>
          </a:p>
          <a:p>
            <a:pPr marL="457200" indent="-457200">
              <a:buAutoNum type="arabicPeriod"/>
            </a:pPr>
            <a:endParaRPr lang="en-US" dirty="0">
              <a:solidFill>
                <a:prstClr val="black"/>
              </a:solidFill>
              <a:latin typeface="Bell MT" panose="02020503060305020303" pitchFamily="18" charset="0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Eva </a:t>
            </a:r>
            <a:r>
              <a:rPr lang="en-US" dirty="0">
                <a:solidFill>
                  <a:prstClr val="black"/>
                </a:solidFill>
                <a:latin typeface="Bell MT" panose="02020503060305020303" pitchFamily="18" charset="0"/>
              </a:rPr>
              <a:t>says, “...my sister would have died then if it had not been for me. And in turn, taking care </a:t>
            </a: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of Miriam </a:t>
            </a:r>
            <a:r>
              <a:rPr lang="en-US" dirty="0">
                <a:solidFill>
                  <a:prstClr val="black"/>
                </a:solidFill>
                <a:latin typeface="Bell MT" panose="02020503060305020303" pitchFamily="18" charset="0"/>
              </a:rPr>
              <a:t>had helped me become sturdier and more forceful, too.” Tell or write about a time </a:t>
            </a:r>
            <a:r>
              <a:rPr lang="en-US" dirty="0" smtClean="0">
                <a:solidFill>
                  <a:prstClr val="black"/>
                </a:solidFill>
                <a:latin typeface="Bell MT" panose="02020503060305020303" pitchFamily="18" charset="0"/>
              </a:rPr>
              <a:t>when helping </a:t>
            </a:r>
            <a:r>
              <a:rPr lang="en-US" dirty="0">
                <a:solidFill>
                  <a:prstClr val="black"/>
                </a:solidFill>
                <a:latin typeface="Bell MT" panose="02020503060305020303" pitchFamily="18" charset="0"/>
              </a:rPr>
              <a:t>someone else reaped positive effects for you. (application) DOK2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2" y="215537"/>
            <a:ext cx="4710248" cy="4003766"/>
          </a:xfrm>
        </p:spPr>
        <p:txBody>
          <a:bodyPr/>
          <a:lstStyle/>
          <a:p>
            <a:r>
              <a:rPr lang="en-US" sz="2800" u="sng" dirty="0" smtClean="0">
                <a:latin typeface="Bernard MT Condensed" panose="02050806060905020404" pitchFamily="18" charset="0"/>
              </a:rPr>
              <a:t>Chapter </a:t>
            </a:r>
            <a:r>
              <a:rPr lang="en-US" sz="2800" u="sng" dirty="0">
                <a:latin typeface="Bernard MT Condensed" panose="02050806060905020404" pitchFamily="18" charset="0"/>
              </a:rPr>
              <a:t>7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Predict: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Life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Connection: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7909" y="1042689"/>
            <a:ext cx="5742215" cy="4692066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ell MT" panose="02020503060305020303" pitchFamily="18" charset="0"/>
              </a:rPr>
              <a:t>Since American planes have already </a:t>
            </a:r>
            <a:r>
              <a:rPr lang="en-US" sz="2000" dirty="0" smtClean="0">
                <a:latin typeface="Bell MT" panose="02020503060305020303" pitchFamily="18" charset="0"/>
              </a:rPr>
              <a:t>flown </a:t>
            </a:r>
            <a:r>
              <a:rPr lang="en-US" sz="2000" dirty="0">
                <a:latin typeface="Bell MT" panose="02020503060305020303" pitchFamily="18" charset="0"/>
              </a:rPr>
              <a:t>over the camp, how much longer will the twins need </a:t>
            </a:r>
            <a:r>
              <a:rPr lang="en-US" sz="2000" dirty="0" smtClean="0">
                <a:latin typeface="Bell MT" panose="02020503060305020303" pitchFamily="18" charset="0"/>
              </a:rPr>
              <a:t>to survive </a:t>
            </a:r>
            <a:r>
              <a:rPr lang="en-US" sz="2000" dirty="0">
                <a:latin typeface="Bell MT" panose="02020503060305020303" pitchFamily="18" charset="0"/>
              </a:rPr>
              <a:t>before they are freed? What percentage of them will survive the camp? </a:t>
            </a:r>
            <a:r>
              <a:rPr lang="en-US" sz="2000" dirty="0" smtClean="0">
                <a:latin typeface="Bell MT" panose="02020503060305020303" pitchFamily="18" charset="0"/>
              </a:rPr>
              <a:t>DOK2</a:t>
            </a: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In </a:t>
            </a:r>
            <a:r>
              <a:rPr lang="en-US" sz="2000" dirty="0">
                <a:latin typeface="Bell MT" panose="02020503060305020303" pitchFamily="18" charset="0"/>
              </a:rPr>
              <a:t>the camps, “organizing” was a means of survival. Today, this would be considered against </a:t>
            </a:r>
            <a:r>
              <a:rPr lang="en-US" sz="2000" dirty="0" smtClean="0">
                <a:latin typeface="Bell MT" panose="02020503060305020303" pitchFamily="18" charset="0"/>
              </a:rPr>
              <a:t>the law</a:t>
            </a:r>
            <a:r>
              <a:rPr lang="en-US" sz="2000" dirty="0">
                <a:latin typeface="Bell MT" panose="02020503060305020303" pitchFamily="18" charset="0"/>
              </a:rPr>
              <a:t>. We are taught from a very young age, not to break the law or question authority. Is </a:t>
            </a:r>
            <a:r>
              <a:rPr lang="en-US" sz="2000" dirty="0" smtClean="0">
                <a:latin typeface="Bell MT" panose="02020503060305020303" pitchFamily="18" charset="0"/>
              </a:rPr>
              <a:t>breaking a </a:t>
            </a:r>
            <a:r>
              <a:rPr lang="en-US" sz="2000" dirty="0">
                <a:latin typeface="Bell MT" panose="02020503060305020303" pitchFamily="18" charset="0"/>
              </a:rPr>
              <a:t>law, such as stealing, ever morally appropriate? Can you think of any situations where you </a:t>
            </a:r>
            <a:r>
              <a:rPr lang="en-US" sz="2000" dirty="0" smtClean="0">
                <a:latin typeface="Bell MT" panose="02020503060305020303" pitchFamily="18" charset="0"/>
              </a:rPr>
              <a:t>might be </a:t>
            </a:r>
            <a:r>
              <a:rPr lang="en-US" sz="2000" dirty="0">
                <a:latin typeface="Bell MT" panose="02020503060305020303" pitchFamily="18" charset="0"/>
              </a:rPr>
              <a:t>driven to do so? Would this choice be a </a:t>
            </a:r>
            <a:r>
              <a:rPr lang="en-US" sz="2000" dirty="0" smtClean="0">
                <a:latin typeface="Bell MT" panose="02020503060305020303" pitchFamily="18" charset="0"/>
              </a:rPr>
              <a:t>reflection </a:t>
            </a:r>
            <a:r>
              <a:rPr lang="en-US" sz="2000" dirty="0">
                <a:latin typeface="Bell MT" panose="02020503060305020303" pitchFamily="18" charset="0"/>
              </a:rPr>
              <a:t>of your character?</a:t>
            </a:r>
            <a:endParaRPr lang="en-US" sz="20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317</TotalTime>
  <Words>410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Bell MT</vt:lpstr>
      <vt:lpstr>Bernard MT Condensed</vt:lpstr>
      <vt:lpstr>Franklin Gothic Book</vt:lpstr>
      <vt:lpstr>Crop</vt:lpstr>
      <vt:lpstr>Surviving the angel of death: Chapter 7</vt:lpstr>
      <vt:lpstr>PowerPoint Presentation</vt:lpstr>
      <vt:lpstr>Language  of Chapter 7  Words to know: </vt:lpstr>
      <vt:lpstr>Chapter 7 Discussion Questions</vt:lpstr>
      <vt:lpstr>Chapter 7   Predict:     Life  Connection: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angel of death: Chapter 7</dc:title>
  <dc:creator>Caitlyn Nix</dc:creator>
  <cp:lastModifiedBy>Caitlyn Nix</cp:lastModifiedBy>
  <cp:revision>5</cp:revision>
  <dcterms:created xsi:type="dcterms:W3CDTF">2019-03-13T13:03:10Z</dcterms:created>
  <dcterms:modified xsi:type="dcterms:W3CDTF">2019-03-13T18:20:16Z</dcterms:modified>
</cp:coreProperties>
</file>