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Surviving the angel of death: Chapter </a:t>
            </a:r>
            <a:r>
              <a:rPr lang="en-US" dirty="0">
                <a:latin typeface="Bernard MT Condensed" panose="02050806060905020404" pitchFamily="18" charset="0"/>
              </a:rPr>
              <a:t>8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ell MT" panose="02020503060305020303" pitchFamily="18" charset="0"/>
              </a:rPr>
              <a:t>Eva </a:t>
            </a:r>
            <a:r>
              <a:rPr lang="en-US" dirty="0" err="1" smtClean="0">
                <a:latin typeface="Bell MT" panose="02020503060305020303" pitchFamily="18" charset="0"/>
              </a:rPr>
              <a:t>Mozes</a:t>
            </a:r>
            <a:r>
              <a:rPr lang="en-US" dirty="0" smtClean="0">
                <a:latin typeface="Bell MT" panose="02020503060305020303" pitchFamily="18" charset="0"/>
              </a:rPr>
              <a:t> </a:t>
            </a:r>
            <a:r>
              <a:rPr lang="en-US" dirty="0" err="1" smtClean="0">
                <a:latin typeface="Bell MT" panose="02020503060305020303" pitchFamily="18" charset="0"/>
              </a:rPr>
              <a:t>Kor</a:t>
            </a:r>
            <a:r>
              <a:rPr lang="en-US" dirty="0" smtClean="0">
                <a:latin typeface="Bell MT" panose="02020503060305020303" pitchFamily="18" charset="0"/>
              </a:rPr>
              <a:t> and Lisa </a:t>
            </a:r>
            <a:r>
              <a:rPr lang="en-US" dirty="0" err="1" smtClean="0">
                <a:latin typeface="Bell MT" panose="02020503060305020303" pitchFamily="18" charset="0"/>
              </a:rPr>
              <a:t>Rojany</a:t>
            </a:r>
            <a:r>
              <a:rPr lang="en-US" dirty="0" smtClean="0">
                <a:latin typeface="Bell MT" panose="02020503060305020303" pitchFamily="18" charset="0"/>
              </a:rPr>
              <a:t> </a:t>
            </a:r>
            <a:r>
              <a:rPr lang="en-US" dirty="0" err="1" smtClean="0">
                <a:latin typeface="Bell MT" panose="02020503060305020303" pitchFamily="18" charset="0"/>
              </a:rPr>
              <a:t>Buccieri</a:t>
            </a:r>
            <a:endParaRPr lang="en-US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03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5029" y="744583"/>
            <a:ext cx="132440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Bernard MT Condensed" panose="02050806060905020404" pitchFamily="18" charset="0"/>
              </a:rPr>
              <a:t>I notice…</a:t>
            </a:r>
          </a:p>
          <a:p>
            <a:endParaRPr lang="en-US" sz="2000" dirty="0">
              <a:latin typeface="Bernard MT Condensed" panose="02050806060905020404" pitchFamily="18" charset="0"/>
            </a:endParaRPr>
          </a:p>
          <a:p>
            <a:r>
              <a:rPr lang="en-US" sz="2000" dirty="0" smtClean="0">
                <a:latin typeface="Bernard MT Condensed" panose="02050806060905020404" pitchFamily="18" charset="0"/>
              </a:rPr>
              <a:t>I wonder…</a:t>
            </a:r>
          </a:p>
          <a:p>
            <a:endParaRPr lang="en-US" sz="2000" dirty="0">
              <a:latin typeface="Bernard MT Condensed" panose="02050806060905020404" pitchFamily="18" charset="0"/>
            </a:endParaRPr>
          </a:p>
          <a:p>
            <a:r>
              <a:rPr lang="en-US" sz="2000" dirty="0" smtClean="0">
                <a:latin typeface="Bernard MT Condensed" panose="02050806060905020404" pitchFamily="18" charset="0"/>
              </a:rPr>
              <a:t>What if…</a:t>
            </a:r>
            <a:endParaRPr lang="en-US" sz="2000" dirty="0">
              <a:latin typeface="Bernard MT Condensed" panose="02050806060905020404" pitchFamily="18" charset="0"/>
            </a:endParaRP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333" y="361245"/>
            <a:ext cx="8653426" cy="616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78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276" y="2085107"/>
            <a:ext cx="3855720" cy="2944621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Language </a:t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>of Chapter </a:t>
            </a:r>
            <a:r>
              <a:rPr lang="en-US" dirty="0" smtClean="0">
                <a:latin typeface="Bernard MT Condensed" panose="02050806060905020404" pitchFamily="18" charset="0"/>
              </a:rPr>
              <a:t>8</a:t>
            </a:r>
            <a:r>
              <a:rPr lang="en-US" dirty="0" smtClean="0">
                <a:latin typeface="Bernard MT Condensed" panose="02050806060905020404" pitchFamily="18" charset="0"/>
              </a:rPr>
              <a:t/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>
                <a:latin typeface="Bernard MT Condensed" panose="02050806060905020404" pitchFamily="18" charset="0"/>
              </a:rPr>
              <a:t/>
            </a:r>
            <a:br>
              <a:rPr lang="en-US" dirty="0">
                <a:latin typeface="Bernard MT Condensed" panose="02050806060905020404" pitchFamily="18" charset="0"/>
              </a:rPr>
            </a:br>
            <a:r>
              <a:rPr lang="en-US" sz="3600" dirty="0" smtClean="0">
                <a:latin typeface="Bernard MT Condensed" panose="02050806060905020404" pitchFamily="18" charset="0"/>
              </a:rPr>
              <a:t>Words to know: </a:t>
            </a:r>
            <a:endParaRPr lang="en-US" sz="3600" dirty="0">
              <a:latin typeface="Bernard MT Condensed" panose="020508060609050204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5100" y="879497"/>
            <a:ext cx="5676900" cy="5532591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Bell MT" panose="02020503060305020303" pitchFamily="18" charset="0"/>
              </a:rPr>
              <a:t>incinerated </a:t>
            </a:r>
            <a:r>
              <a:rPr lang="en-US" sz="2800" dirty="0" smtClean="0">
                <a:latin typeface="Bell MT" panose="02020503060305020303" pitchFamily="18" charset="0"/>
              </a:rPr>
              <a:t>		dread </a:t>
            </a:r>
          </a:p>
          <a:p>
            <a:r>
              <a:rPr lang="en-US" sz="2800" dirty="0" smtClean="0">
                <a:latin typeface="Bell MT" panose="02020503060305020303" pitchFamily="18" charset="0"/>
              </a:rPr>
              <a:t>atrocities 		abundance</a:t>
            </a:r>
          </a:p>
          <a:p>
            <a:r>
              <a:rPr lang="en-US" sz="2800" dirty="0" smtClean="0">
                <a:latin typeface="Bell MT" panose="02020503060305020303" pitchFamily="18" charset="0"/>
              </a:rPr>
              <a:t>rummaged 		searing </a:t>
            </a:r>
          </a:p>
          <a:p>
            <a:r>
              <a:rPr lang="en-US" sz="2800" dirty="0" smtClean="0">
                <a:latin typeface="Bell MT" panose="02020503060305020303" pitchFamily="18" charset="0"/>
              </a:rPr>
              <a:t>surged 		jostled</a:t>
            </a:r>
          </a:p>
          <a:p>
            <a:r>
              <a:rPr lang="en-US" sz="2800" dirty="0" smtClean="0">
                <a:latin typeface="Bell MT" panose="02020503060305020303" pitchFamily="18" charset="0"/>
              </a:rPr>
              <a:t>inexplicably 		emaciated </a:t>
            </a:r>
          </a:p>
          <a:p>
            <a:r>
              <a:rPr lang="en-US" sz="2800" dirty="0" smtClean="0">
                <a:latin typeface="Bell MT" panose="02020503060305020303" pitchFamily="18" charset="0"/>
              </a:rPr>
              <a:t>garb 			stupor</a:t>
            </a:r>
          </a:p>
          <a:p>
            <a:r>
              <a:rPr lang="en-US" sz="2800" dirty="0" smtClean="0">
                <a:latin typeface="Bell MT" panose="02020503060305020303" pitchFamily="18" charset="0"/>
              </a:rPr>
              <a:t>lurch 			scrawny </a:t>
            </a:r>
          </a:p>
          <a:p>
            <a:r>
              <a:rPr lang="en-US" sz="2800" dirty="0" smtClean="0">
                <a:latin typeface="Bell MT" panose="02020503060305020303" pitchFamily="18" charset="0"/>
              </a:rPr>
              <a:t>savored 		entwined</a:t>
            </a:r>
            <a:endParaRPr lang="en-US" sz="2800" dirty="0" smtClean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12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189" y="489857"/>
            <a:ext cx="3855720" cy="2292532"/>
          </a:xfrm>
        </p:spPr>
        <p:txBody>
          <a:bodyPr/>
          <a:lstStyle/>
          <a:p>
            <a:r>
              <a:rPr lang="en-US" sz="5400" dirty="0" smtClean="0">
                <a:latin typeface="Bernard MT Condensed" panose="02050806060905020404" pitchFamily="18" charset="0"/>
              </a:rPr>
              <a:t>Chapter </a:t>
            </a:r>
            <a:r>
              <a:rPr lang="en-US" sz="5400" dirty="0" smtClean="0">
                <a:latin typeface="Bernard MT Condensed" panose="02050806060905020404" pitchFamily="18" charset="0"/>
              </a:rPr>
              <a:t>8</a:t>
            </a:r>
            <a:r>
              <a:rPr lang="en-US" sz="5400" dirty="0" smtClean="0">
                <a:latin typeface="Bernard MT Condensed" panose="02050806060905020404" pitchFamily="18" charset="0"/>
              </a:rPr>
              <a:t/>
            </a:r>
            <a:br>
              <a:rPr lang="en-US" sz="5400" dirty="0" smtClean="0">
                <a:latin typeface="Bernard MT Condensed" panose="02050806060905020404" pitchFamily="18" charset="0"/>
              </a:rPr>
            </a:br>
            <a:r>
              <a:rPr lang="en-US" sz="5400" dirty="0" smtClean="0">
                <a:latin typeface="Bernard MT Condensed" panose="02050806060905020404" pitchFamily="18" charset="0"/>
              </a:rPr>
              <a:t>Discussion</a:t>
            </a:r>
            <a:br>
              <a:rPr lang="en-US" sz="5400" dirty="0" smtClean="0">
                <a:latin typeface="Bernard MT Condensed" panose="02050806060905020404" pitchFamily="18" charset="0"/>
              </a:rPr>
            </a:br>
            <a:r>
              <a:rPr lang="en-US" sz="5400" dirty="0" smtClean="0">
                <a:latin typeface="Bernard MT Condensed" panose="02050806060905020404" pitchFamily="18" charset="0"/>
              </a:rPr>
              <a:t>Questions</a:t>
            </a:r>
            <a:endParaRPr lang="en-US" sz="5400" dirty="0">
              <a:latin typeface="Bernard MT Condensed" panose="020508060609050204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5345" y="664465"/>
            <a:ext cx="6168936" cy="5565745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Bell MT" panose="02020503060305020303" pitchFamily="18" charset="0"/>
              </a:rPr>
              <a:t>3. Tell about a time when you were accidentally separated from a loved one. How did you feel? How did you react? (application) DOK1 </a:t>
            </a:r>
          </a:p>
          <a:p>
            <a:r>
              <a:rPr lang="en-US" sz="2000" dirty="0" smtClean="0">
                <a:latin typeface="Bell MT" panose="02020503060305020303" pitchFamily="18" charset="0"/>
              </a:rPr>
              <a:t>4</a:t>
            </a:r>
            <a:r>
              <a:rPr lang="en-US" sz="2000" dirty="0">
                <a:latin typeface="Bell MT" panose="02020503060305020303" pitchFamily="18" charset="0"/>
              </a:rPr>
              <a:t>. What saves Eva from the shooting? What is her </a:t>
            </a:r>
            <a:r>
              <a:rPr lang="en-US" sz="2000" dirty="0" smtClean="0">
                <a:latin typeface="Bell MT" panose="02020503060305020303" pitchFamily="18" charset="0"/>
              </a:rPr>
              <a:t>first </a:t>
            </a:r>
            <a:r>
              <a:rPr lang="en-US" sz="2000" dirty="0">
                <a:latin typeface="Bell MT" panose="02020503060305020303" pitchFamily="18" charset="0"/>
              </a:rPr>
              <a:t>reaction when she awakes? What is her </a:t>
            </a:r>
            <a:r>
              <a:rPr lang="en-US" sz="2000" dirty="0" smtClean="0">
                <a:latin typeface="Bell MT" panose="02020503060305020303" pitchFamily="18" charset="0"/>
              </a:rPr>
              <a:t>first priority</a:t>
            </a:r>
            <a:r>
              <a:rPr lang="en-US" sz="2000" dirty="0">
                <a:latin typeface="Bell MT" panose="02020503060305020303" pitchFamily="18" charset="0"/>
              </a:rPr>
              <a:t>? How might her reaction have differed if the shooting had taken place a year earlier </a:t>
            </a:r>
            <a:r>
              <a:rPr lang="en-US" sz="2000" dirty="0" smtClean="0">
                <a:latin typeface="Bell MT" panose="02020503060305020303" pitchFamily="18" charset="0"/>
              </a:rPr>
              <a:t>in her </a:t>
            </a:r>
            <a:r>
              <a:rPr lang="en-US" sz="2000" dirty="0">
                <a:latin typeface="Bell MT" panose="02020503060305020303" pitchFamily="18" charset="0"/>
              </a:rPr>
              <a:t>hometown? (analysis) DOK2</a:t>
            </a:r>
          </a:p>
          <a:p>
            <a:r>
              <a:rPr lang="en-US" sz="2000" dirty="0">
                <a:latin typeface="Bell MT" panose="02020503060305020303" pitchFamily="18" charset="0"/>
              </a:rPr>
              <a:t>5. How has their 24-hour separation changed Eva and Miriam? How will this experience impact </a:t>
            </a:r>
            <a:r>
              <a:rPr lang="en-US" sz="2000" dirty="0" smtClean="0">
                <a:latin typeface="Bell MT" panose="02020503060305020303" pitchFamily="18" charset="0"/>
              </a:rPr>
              <a:t>their mode </a:t>
            </a:r>
            <a:r>
              <a:rPr lang="en-US" sz="2000" dirty="0">
                <a:latin typeface="Bell MT" panose="02020503060305020303" pitchFamily="18" charset="0"/>
              </a:rPr>
              <a:t>of survival from now on? (synthesis) DOK2</a:t>
            </a:r>
          </a:p>
          <a:p>
            <a:r>
              <a:rPr lang="en-US" sz="2000" dirty="0">
                <a:latin typeface="Bell MT" panose="02020503060305020303" pitchFamily="18" charset="0"/>
              </a:rPr>
              <a:t>6. Eva tells Miriam, “This is our lucky barracks!” Is she right? Why or why not? (evaluation) DOK2</a:t>
            </a:r>
            <a:endParaRPr lang="en-US" sz="2000" dirty="0">
              <a:latin typeface="Bell MT" panose="020205030603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824" y="3447338"/>
            <a:ext cx="471351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2000" dirty="0" smtClean="0">
                <a:solidFill>
                  <a:prstClr val="black"/>
                </a:solidFill>
                <a:latin typeface="Bell MT" panose="02020503060305020303" pitchFamily="18" charset="0"/>
              </a:rPr>
              <a:t>1. Why </a:t>
            </a:r>
            <a:r>
              <a:rPr lang="en-US" sz="2000" dirty="0">
                <a:solidFill>
                  <a:prstClr val="black"/>
                </a:solidFill>
                <a:latin typeface="Bell MT" panose="02020503060305020303" pitchFamily="18" charset="0"/>
              </a:rPr>
              <a:t>do Eva and the other twins have to endure an eleven-hour roll call? (knowledge) </a:t>
            </a:r>
            <a:r>
              <a:rPr lang="en-US" sz="2000" dirty="0" smtClean="0">
                <a:solidFill>
                  <a:prstClr val="black"/>
                </a:solidFill>
                <a:latin typeface="Bell MT" panose="02020503060305020303" pitchFamily="18" charset="0"/>
              </a:rPr>
              <a:t>DOK1</a:t>
            </a:r>
          </a:p>
          <a:p>
            <a:pPr lvl="0">
              <a:defRPr/>
            </a:pPr>
            <a:endParaRPr lang="en-US" sz="2000" dirty="0">
              <a:solidFill>
                <a:prstClr val="black"/>
              </a:solidFill>
              <a:latin typeface="Bell MT" panose="02020503060305020303" pitchFamily="18" charset="0"/>
            </a:endParaRPr>
          </a:p>
          <a:p>
            <a:pPr lvl="0">
              <a:defRPr/>
            </a:pPr>
            <a:r>
              <a:rPr lang="en-US" sz="2000" dirty="0">
                <a:solidFill>
                  <a:prstClr val="black"/>
                </a:solidFill>
                <a:latin typeface="Bell MT" panose="02020503060305020303" pitchFamily="18" charset="0"/>
              </a:rPr>
              <a:t>2. What are the signs that the war was coming to an end? Why do the prisoners have mixed feelings</a:t>
            </a:r>
            <a:r>
              <a:rPr lang="en-US" sz="2000" dirty="0" smtClean="0">
                <a:solidFill>
                  <a:prstClr val="black"/>
                </a:solidFill>
                <a:latin typeface="Bell MT" panose="02020503060305020303" pitchFamily="18" charset="0"/>
              </a:rPr>
              <a:t>? (</a:t>
            </a:r>
            <a:r>
              <a:rPr lang="en-US" sz="2000" dirty="0">
                <a:solidFill>
                  <a:prstClr val="black"/>
                </a:solidFill>
                <a:latin typeface="Bell MT" panose="02020503060305020303" pitchFamily="18" charset="0"/>
              </a:rPr>
              <a:t>comprehension) </a:t>
            </a:r>
            <a:r>
              <a:rPr lang="en-US" sz="2000" dirty="0" smtClean="0">
                <a:solidFill>
                  <a:prstClr val="black"/>
                </a:solidFill>
                <a:latin typeface="Bell MT" panose="02020503060305020303" pitchFamily="18" charset="0"/>
              </a:rPr>
              <a:t>DOK1</a:t>
            </a:r>
          </a:p>
          <a:p>
            <a:pPr lvl="0">
              <a:defRPr/>
            </a:pPr>
            <a:endParaRPr lang="en-US" dirty="0">
              <a:solidFill>
                <a:prstClr val="black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57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12" y="215537"/>
            <a:ext cx="4710248" cy="4003766"/>
          </a:xfrm>
        </p:spPr>
        <p:txBody>
          <a:bodyPr/>
          <a:lstStyle/>
          <a:p>
            <a:r>
              <a:rPr lang="en-US" sz="2800" u="sng" dirty="0" smtClean="0">
                <a:latin typeface="Bernard MT Condensed" panose="02050806060905020404" pitchFamily="18" charset="0"/>
              </a:rPr>
              <a:t>Chapter </a:t>
            </a:r>
            <a:r>
              <a:rPr lang="en-US" sz="2800" u="sng" dirty="0" smtClean="0">
                <a:latin typeface="Bernard MT Condensed" panose="02050806060905020404" pitchFamily="18" charset="0"/>
              </a:rPr>
              <a:t>8</a:t>
            </a:r>
            <a:r>
              <a:rPr lang="en-US" dirty="0" smtClean="0">
                <a:latin typeface="Bernard MT Condensed" panose="02050806060905020404" pitchFamily="18" charset="0"/>
              </a:rPr>
              <a:t/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>
                <a:latin typeface="Bernard MT Condensed" panose="02050806060905020404" pitchFamily="18" charset="0"/>
              </a:rPr>
              <a:t/>
            </a:r>
            <a:br>
              <a:rPr lang="en-US" dirty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>	Predict: </a:t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>
                <a:latin typeface="Bernard MT Condensed" panose="02050806060905020404" pitchFamily="18" charset="0"/>
              </a:rPr>
              <a:t/>
            </a:r>
            <a:br>
              <a:rPr lang="en-US" dirty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/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>	Life</a:t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>	Connection: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5642" y="1015998"/>
            <a:ext cx="5742215" cy="5091291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Bell MT" panose="02020503060305020303" pitchFamily="18" charset="0"/>
              </a:rPr>
              <a:t>Where </a:t>
            </a:r>
            <a:r>
              <a:rPr lang="en-US" sz="2000" dirty="0">
                <a:latin typeface="Bell MT" panose="02020503060305020303" pitchFamily="18" charset="0"/>
              </a:rPr>
              <a:t>are the prisoners now? Are they more or less likely to be freed by the allies? DOK2</a:t>
            </a:r>
          </a:p>
          <a:p>
            <a:endParaRPr lang="en-US" sz="2000" dirty="0" smtClean="0">
              <a:latin typeface="Bell MT" panose="02020503060305020303" pitchFamily="18" charset="0"/>
            </a:endParaRPr>
          </a:p>
          <a:p>
            <a:endParaRPr lang="en-US" sz="2000" dirty="0">
              <a:latin typeface="Bell MT" panose="02020503060305020303" pitchFamily="18" charset="0"/>
            </a:endParaRPr>
          </a:p>
          <a:p>
            <a:r>
              <a:rPr lang="en-US" sz="2000" dirty="0" smtClean="0">
                <a:latin typeface="Bell MT" panose="02020503060305020303" pitchFamily="18" charset="0"/>
              </a:rPr>
              <a:t>During </a:t>
            </a:r>
            <a:r>
              <a:rPr lang="en-US" sz="2000" dirty="0">
                <a:latin typeface="Bell MT" panose="02020503060305020303" pitchFamily="18" charset="0"/>
              </a:rPr>
              <a:t>this portion of the book, several prisoners express mixed feelings about the possibility </a:t>
            </a:r>
            <a:r>
              <a:rPr lang="en-US" sz="2000" dirty="0" smtClean="0">
                <a:latin typeface="Bell MT" panose="02020503060305020303" pitchFamily="18" charset="0"/>
              </a:rPr>
              <a:t>of liberation</a:t>
            </a:r>
            <a:r>
              <a:rPr lang="en-US" sz="2000" dirty="0">
                <a:latin typeface="Bell MT" panose="02020503060305020303" pitchFamily="18" charset="0"/>
              </a:rPr>
              <a:t>. Fear of change is extremely common, especially after a traumatic event. What </a:t>
            </a:r>
            <a:r>
              <a:rPr lang="en-US" sz="2000" dirty="0" smtClean="0">
                <a:latin typeface="Bell MT" panose="02020503060305020303" pitchFamily="18" charset="0"/>
              </a:rPr>
              <a:t>types of </a:t>
            </a:r>
            <a:r>
              <a:rPr lang="en-US" sz="2000" dirty="0">
                <a:latin typeface="Bell MT" panose="02020503060305020303" pitchFamily="18" charset="0"/>
              </a:rPr>
              <a:t>change would be frightening to you? Think about the times in your life when big changes </a:t>
            </a:r>
            <a:r>
              <a:rPr lang="en-US" sz="2000" dirty="0" smtClean="0">
                <a:latin typeface="Bell MT" panose="02020503060305020303" pitchFamily="18" charset="0"/>
              </a:rPr>
              <a:t>have happened</a:t>
            </a:r>
            <a:r>
              <a:rPr lang="en-US" sz="2000" dirty="0">
                <a:latin typeface="Bell MT" panose="02020503060305020303" pitchFamily="18" charset="0"/>
              </a:rPr>
              <a:t>. What might have happened if those changes had never taken place?</a:t>
            </a:r>
            <a:endParaRPr lang="en-US" sz="2000" dirty="0" smtClean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79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32</TotalTime>
  <Words>296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Bell MT</vt:lpstr>
      <vt:lpstr>Bernard MT Condensed</vt:lpstr>
      <vt:lpstr>Franklin Gothic Book</vt:lpstr>
      <vt:lpstr>Crop</vt:lpstr>
      <vt:lpstr>Surviving the angel of death: Chapter 8</vt:lpstr>
      <vt:lpstr>PowerPoint Presentation</vt:lpstr>
      <vt:lpstr>Language  of Chapter 8  Words to know: </vt:lpstr>
      <vt:lpstr>Chapter 8 Discussion Questions</vt:lpstr>
      <vt:lpstr>Chapter 8   Predict:     Life  Connection: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Surviving the angel of death: Chapter 8</dc:title>
  <dc:creator>Caitlyn Nix</dc:creator>
  <cp:lastModifiedBy>Caitlyn Nix</cp:lastModifiedBy>
  <cp:revision>2</cp:revision>
  <dcterms:created xsi:type="dcterms:W3CDTF">2019-03-18T02:52:56Z</dcterms:created>
  <dcterms:modified xsi:type="dcterms:W3CDTF">2019-03-18T03:24:59Z</dcterms:modified>
</cp:coreProperties>
</file>