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3/17/2019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3/17/2019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3/17/2019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3/17/2019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3/17/2019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ernard MT Condensed" panose="02050806060905020404" pitchFamily="18" charset="0"/>
              </a:rPr>
              <a:t>Surviving the angel of death: Chapter </a:t>
            </a:r>
            <a:r>
              <a:rPr lang="en-US" dirty="0" smtClean="0">
                <a:latin typeface="Bernard MT Condensed" panose="02050806060905020404" pitchFamily="18" charset="0"/>
              </a:rPr>
              <a:t>9</a:t>
            </a:r>
            <a:endParaRPr lang="en-US" dirty="0">
              <a:latin typeface="Bernard MT Condensed" panose="02050806060905020404" pitchFamily="18" charset="0"/>
            </a:endParaRPr>
          </a:p>
        </p:txBody>
      </p:sp>
      <p:sp>
        <p:nvSpPr>
          <p:cNvPr id="3" name="Subtitle 2"/>
          <p:cNvSpPr>
            <a:spLocks noGrp="1"/>
          </p:cNvSpPr>
          <p:nvPr>
            <p:ph type="subTitle" idx="1"/>
          </p:nvPr>
        </p:nvSpPr>
        <p:spPr/>
        <p:txBody>
          <a:bodyPr/>
          <a:lstStyle/>
          <a:p>
            <a:r>
              <a:rPr lang="en-US" dirty="0" smtClean="0">
                <a:latin typeface="Bell MT" panose="02020503060305020303" pitchFamily="18" charset="0"/>
              </a:rPr>
              <a:t>Eva </a:t>
            </a:r>
            <a:r>
              <a:rPr lang="en-US" dirty="0" err="1" smtClean="0">
                <a:latin typeface="Bell MT" panose="02020503060305020303" pitchFamily="18" charset="0"/>
              </a:rPr>
              <a:t>Mozes</a:t>
            </a:r>
            <a:r>
              <a:rPr lang="en-US" dirty="0" smtClean="0">
                <a:latin typeface="Bell MT" panose="02020503060305020303" pitchFamily="18" charset="0"/>
              </a:rPr>
              <a:t> </a:t>
            </a:r>
            <a:r>
              <a:rPr lang="en-US" dirty="0" err="1" smtClean="0">
                <a:latin typeface="Bell MT" panose="02020503060305020303" pitchFamily="18" charset="0"/>
              </a:rPr>
              <a:t>Kor</a:t>
            </a:r>
            <a:r>
              <a:rPr lang="en-US" dirty="0" smtClean="0">
                <a:latin typeface="Bell MT" panose="02020503060305020303" pitchFamily="18" charset="0"/>
              </a:rPr>
              <a:t> and Lisa </a:t>
            </a:r>
            <a:r>
              <a:rPr lang="en-US" dirty="0" err="1" smtClean="0">
                <a:latin typeface="Bell MT" panose="02020503060305020303" pitchFamily="18" charset="0"/>
              </a:rPr>
              <a:t>Rojany</a:t>
            </a:r>
            <a:r>
              <a:rPr lang="en-US" dirty="0" smtClean="0">
                <a:latin typeface="Bell MT" panose="02020503060305020303" pitchFamily="18" charset="0"/>
              </a:rPr>
              <a:t> </a:t>
            </a:r>
            <a:r>
              <a:rPr lang="en-US" dirty="0" err="1" smtClean="0">
                <a:latin typeface="Bell MT" panose="02020503060305020303" pitchFamily="18" charset="0"/>
              </a:rPr>
              <a:t>Buccieri</a:t>
            </a:r>
            <a:endParaRPr lang="en-US" dirty="0">
              <a:latin typeface="Bell MT" panose="02020503060305020303" pitchFamily="18" charset="0"/>
            </a:endParaRPr>
          </a:p>
        </p:txBody>
      </p:sp>
    </p:spTree>
    <p:extLst>
      <p:ext uri="{BB962C8B-B14F-4D97-AF65-F5344CB8AC3E}">
        <p14:creationId xmlns:p14="http://schemas.microsoft.com/office/powerpoint/2010/main" val="349508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5029" y="744583"/>
            <a:ext cx="1324402" cy="1631216"/>
          </a:xfrm>
          <a:prstGeom prst="rect">
            <a:avLst/>
          </a:prstGeom>
          <a:noFill/>
        </p:spPr>
        <p:txBody>
          <a:bodyPr wrap="none" rtlCol="0">
            <a:spAutoFit/>
          </a:bodyPr>
          <a:lstStyle/>
          <a:p>
            <a:r>
              <a:rPr lang="en-US" sz="2000" dirty="0" smtClean="0">
                <a:latin typeface="Bernard MT Condensed" panose="02050806060905020404" pitchFamily="18" charset="0"/>
              </a:rPr>
              <a:t>I notice…</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I wonder…</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What if…</a:t>
            </a:r>
            <a:endParaRPr lang="en-US" sz="2000" dirty="0">
              <a:latin typeface="Bernard MT Condensed" panose="02050806060905020404" pitchFamily="18" charset="0"/>
            </a:endParaRPr>
          </a:p>
        </p:txBody>
      </p:sp>
      <p:pic>
        <p:nvPicPr>
          <p:cNvPr id="1026" name="Picture 2" descr="Image result for surviving the angel of death pictu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0997" y="273224"/>
            <a:ext cx="8423981" cy="6419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1647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276" y="2085107"/>
            <a:ext cx="3855720" cy="2944621"/>
          </a:xfrm>
        </p:spPr>
        <p:txBody>
          <a:bodyPr/>
          <a:lstStyle/>
          <a:p>
            <a:r>
              <a:rPr lang="en-US" dirty="0" smtClean="0">
                <a:latin typeface="Bernard MT Condensed" panose="02050806060905020404" pitchFamily="18" charset="0"/>
              </a:rPr>
              <a:t>Language </a:t>
            </a:r>
            <a:br>
              <a:rPr lang="en-US" dirty="0" smtClean="0">
                <a:latin typeface="Bernard MT Condensed" panose="02050806060905020404" pitchFamily="18" charset="0"/>
              </a:rPr>
            </a:br>
            <a:r>
              <a:rPr lang="en-US" dirty="0" smtClean="0">
                <a:latin typeface="Bernard MT Condensed" panose="02050806060905020404" pitchFamily="18" charset="0"/>
              </a:rPr>
              <a:t>of Chapter </a:t>
            </a:r>
            <a:r>
              <a:rPr lang="en-US" dirty="0">
                <a:latin typeface="Bernard MT Condensed" panose="02050806060905020404" pitchFamily="18" charset="0"/>
              </a:rPr>
              <a:t>9</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sz="3600" dirty="0" smtClean="0">
                <a:latin typeface="Bernard MT Condensed" panose="02050806060905020404" pitchFamily="18" charset="0"/>
              </a:rPr>
              <a:t>Words to know: </a:t>
            </a:r>
            <a:endParaRPr lang="en-US" sz="3600" dirty="0">
              <a:latin typeface="Bernard MT Condensed" panose="02050806060905020404" pitchFamily="18" charset="0"/>
            </a:endParaRPr>
          </a:p>
        </p:txBody>
      </p:sp>
      <p:sp>
        <p:nvSpPr>
          <p:cNvPr id="4" name="Text Placeholder 3"/>
          <p:cNvSpPr>
            <a:spLocks noGrp="1"/>
          </p:cNvSpPr>
          <p:nvPr>
            <p:ph type="body" sz="half" idx="2"/>
          </p:nvPr>
        </p:nvSpPr>
        <p:spPr>
          <a:xfrm>
            <a:off x="6492522" y="971743"/>
            <a:ext cx="5067300" cy="5171347"/>
          </a:xfrm>
        </p:spPr>
        <p:txBody>
          <a:bodyPr>
            <a:normAutofit/>
          </a:bodyPr>
          <a:lstStyle/>
          <a:p>
            <a:r>
              <a:rPr lang="en-US" sz="2400" dirty="0">
                <a:latin typeface="Bell MT" panose="02020503060305020303" pitchFamily="18" charset="0"/>
              </a:rPr>
              <a:t>luxurious </a:t>
            </a:r>
            <a:r>
              <a:rPr lang="en-US" sz="2400" dirty="0" smtClean="0">
                <a:latin typeface="Bell MT" panose="02020503060305020303" pitchFamily="18" charset="0"/>
              </a:rPr>
              <a:t>		delectable </a:t>
            </a:r>
          </a:p>
          <a:p>
            <a:r>
              <a:rPr lang="en-US" sz="2400" dirty="0" smtClean="0">
                <a:latin typeface="Bell MT" panose="02020503060305020303" pitchFamily="18" charset="0"/>
              </a:rPr>
              <a:t>sauerkraut 		scrounging </a:t>
            </a:r>
          </a:p>
          <a:p>
            <a:r>
              <a:rPr lang="en-US" sz="2400" dirty="0" smtClean="0">
                <a:latin typeface="Bell MT" panose="02020503060305020303" pitchFamily="18" charset="0"/>
              </a:rPr>
              <a:t>unleavened 		bloated</a:t>
            </a:r>
          </a:p>
          <a:p>
            <a:r>
              <a:rPr lang="en-US" sz="2400" dirty="0" smtClean="0">
                <a:latin typeface="Bell MT" panose="02020503060305020303" pitchFamily="18" charset="0"/>
              </a:rPr>
              <a:t>scavenging 		inconceivable </a:t>
            </a:r>
          </a:p>
          <a:p>
            <a:r>
              <a:rPr lang="en-US" sz="2400" dirty="0" smtClean="0">
                <a:latin typeface="Bell MT" panose="02020503060305020303" pitchFamily="18" charset="0"/>
              </a:rPr>
              <a:t>raged 			indiscriminately</a:t>
            </a:r>
          </a:p>
          <a:p>
            <a:r>
              <a:rPr lang="en-US" sz="2400" dirty="0" smtClean="0">
                <a:latin typeface="Bell MT" panose="02020503060305020303" pitchFamily="18" charset="0"/>
              </a:rPr>
              <a:t>bunkers 		liberation </a:t>
            </a:r>
          </a:p>
          <a:p>
            <a:r>
              <a:rPr lang="en-US" sz="2400" dirty="0" smtClean="0">
                <a:latin typeface="Bell MT" panose="02020503060305020303" pitchFamily="18" charset="0"/>
              </a:rPr>
              <a:t>pall 			smirks </a:t>
            </a:r>
          </a:p>
          <a:p>
            <a:r>
              <a:rPr lang="en-US" sz="2400" dirty="0" smtClean="0">
                <a:latin typeface="Bell MT" panose="02020503060305020303" pitchFamily="18" charset="0"/>
              </a:rPr>
              <a:t>welled</a:t>
            </a:r>
            <a:endParaRPr lang="en-US" sz="2400" dirty="0" smtClean="0">
              <a:latin typeface="Bell MT" panose="02020503060305020303" pitchFamily="18" charset="0"/>
            </a:endParaRPr>
          </a:p>
        </p:txBody>
      </p:sp>
    </p:spTree>
    <p:extLst>
      <p:ext uri="{BB962C8B-B14F-4D97-AF65-F5344CB8AC3E}">
        <p14:creationId xmlns:p14="http://schemas.microsoft.com/office/powerpoint/2010/main" val="3725825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89" y="489857"/>
            <a:ext cx="3855720" cy="2292532"/>
          </a:xfrm>
        </p:spPr>
        <p:txBody>
          <a:bodyPr/>
          <a:lstStyle/>
          <a:p>
            <a:r>
              <a:rPr lang="en-US" sz="5400" dirty="0" smtClean="0">
                <a:latin typeface="Bernard MT Condensed" panose="02050806060905020404" pitchFamily="18" charset="0"/>
              </a:rPr>
              <a:t>Chapter </a:t>
            </a:r>
            <a:r>
              <a:rPr lang="en-US" sz="5400" dirty="0">
                <a:latin typeface="Bernard MT Condensed" panose="02050806060905020404" pitchFamily="18" charset="0"/>
              </a:rPr>
              <a:t>9</a:t>
            </a:r>
            <a:r>
              <a:rPr lang="en-US" sz="5400" dirty="0" smtClean="0">
                <a:latin typeface="Bernard MT Condensed" panose="02050806060905020404" pitchFamily="18" charset="0"/>
              </a:rPr>
              <a:t/>
            </a:r>
            <a:br>
              <a:rPr lang="en-US" sz="5400" dirty="0" smtClean="0">
                <a:latin typeface="Bernard MT Condensed" panose="02050806060905020404" pitchFamily="18" charset="0"/>
              </a:rPr>
            </a:br>
            <a:r>
              <a:rPr lang="en-US" sz="5400" dirty="0" smtClean="0">
                <a:latin typeface="Bernard MT Condensed" panose="02050806060905020404" pitchFamily="18" charset="0"/>
              </a:rPr>
              <a:t>Discussion</a:t>
            </a:r>
            <a:br>
              <a:rPr lang="en-US" sz="5400" dirty="0" smtClean="0">
                <a:latin typeface="Bernard MT Condensed" panose="02050806060905020404" pitchFamily="18" charset="0"/>
              </a:rPr>
            </a:br>
            <a:r>
              <a:rPr lang="en-US" sz="5400" dirty="0" smtClean="0">
                <a:latin typeface="Bernard MT Condensed" panose="02050806060905020404" pitchFamily="18" charset="0"/>
              </a:rPr>
              <a:t>Questions</a:t>
            </a:r>
            <a:endParaRPr lang="en-US" sz="5400" dirty="0">
              <a:latin typeface="Bernard MT Condensed" panose="02050806060905020404" pitchFamily="18" charset="0"/>
            </a:endParaRPr>
          </a:p>
        </p:txBody>
      </p:sp>
      <p:sp>
        <p:nvSpPr>
          <p:cNvPr id="4" name="Text Placeholder 3"/>
          <p:cNvSpPr>
            <a:spLocks noGrp="1"/>
          </p:cNvSpPr>
          <p:nvPr>
            <p:ph type="body" sz="half" idx="2"/>
          </p:nvPr>
        </p:nvSpPr>
        <p:spPr>
          <a:xfrm>
            <a:off x="5879211" y="489857"/>
            <a:ext cx="6168936" cy="5565745"/>
          </a:xfrm>
        </p:spPr>
        <p:txBody>
          <a:bodyPr>
            <a:noAutofit/>
          </a:bodyPr>
          <a:lstStyle/>
          <a:p>
            <a:r>
              <a:rPr lang="en-US" sz="2200" dirty="0">
                <a:latin typeface="Bell MT" panose="02020503060305020303" pitchFamily="18" charset="0"/>
              </a:rPr>
              <a:t>3. Write or narrate the scene by the river from the schoolgirl’s point of view. (application)DOK3 </a:t>
            </a:r>
            <a:endParaRPr lang="en-US" sz="2200" dirty="0" smtClean="0">
              <a:latin typeface="Bell MT" panose="02020503060305020303" pitchFamily="18" charset="0"/>
            </a:endParaRPr>
          </a:p>
          <a:p>
            <a:r>
              <a:rPr lang="en-US" sz="2200" dirty="0" smtClean="0">
                <a:latin typeface="Bell MT" panose="02020503060305020303" pitchFamily="18" charset="0"/>
              </a:rPr>
              <a:t>4</a:t>
            </a:r>
            <a:r>
              <a:rPr lang="en-US" sz="2200" dirty="0">
                <a:latin typeface="Bell MT" panose="02020503060305020303" pitchFamily="18" charset="0"/>
              </a:rPr>
              <a:t>. Discuss the symbolism of the baking of the bread in this chapter. Use evidence from the text to support your answer. (analysis) DOK2 </a:t>
            </a:r>
            <a:endParaRPr lang="en-US" sz="2200" dirty="0" smtClean="0">
              <a:latin typeface="Bell MT" panose="02020503060305020303" pitchFamily="18" charset="0"/>
            </a:endParaRPr>
          </a:p>
          <a:p>
            <a:r>
              <a:rPr lang="en-US" sz="2200" dirty="0" smtClean="0">
                <a:latin typeface="Bell MT" panose="02020503060305020303" pitchFamily="18" charset="0"/>
              </a:rPr>
              <a:t>5</a:t>
            </a:r>
            <a:r>
              <a:rPr lang="en-US" sz="2200" dirty="0">
                <a:latin typeface="Bell MT" panose="02020503060305020303" pitchFamily="18" charset="0"/>
              </a:rPr>
              <a:t>. If Eva could have spoken to the girl by the river, what might their exchange have been like? Write an example dialogue of the conversation. (synthesis) DOK2 </a:t>
            </a:r>
            <a:endParaRPr lang="en-US" sz="2200" dirty="0" smtClean="0">
              <a:latin typeface="Bell MT" panose="02020503060305020303" pitchFamily="18" charset="0"/>
            </a:endParaRPr>
          </a:p>
          <a:p>
            <a:r>
              <a:rPr lang="en-US" sz="2200" dirty="0" smtClean="0">
                <a:latin typeface="Bell MT" panose="02020503060305020303" pitchFamily="18" charset="0"/>
              </a:rPr>
              <a:t>6</a:t>
            </a:r>
            <a:r>
              <a:rPr lang="en-US" sz="2200" dirty="0">
                <a:latin typeface="Bell MT" panose="02020503060305020303" pitchFamily="18" charset="0"/>
              </a:rPr>
              <a:t>. Based on the last page of the chapter, how do you think the Soviet soldiers will treat the prisoners? Write an example of what you think the </a:t>
            </a:r>
            <a:r>
              <a:rPr lang="en-US" sz="2200" dirty="0" smtClean="0">
                <a:latin typeface="Bell MT" panose="02020503060305020303" pitchFamily="18" charset="0"/>
              </a:rPr>
              <a:t>first </a:t>
            </a:r>
            <a:r>
              <a:rPr lang="en-US" sz="2200" dirty="0">
                <a:latin typeface="Bell MT" panose="02020503060305020303" pitchFamily="18" charset="0"/>
              </a:rPr>
              <a:t>paragraph of the next chapter be. (evaluation) DOK2</a:t>
            </a:r>
            <a:endParaRPr lang="en-US" sz="2200" dirty="0">
              <a:latin typeface="Bell MT" panose="02020503060305020303" pitchFamily="18" charset="0"/>
            </a:endParaRPr>
          </a:p>
        </p:txBody>
      </p:sp>
      <p:sp>
        <p:nvSpPr>
          <p:cNvPr id="5" name="TextBox 4"/>
          <p:cNvSpPr txBox="1"/>
          <p:nvPr/>
        </p:nvSpPr>
        <p:spPr>
          <a:xfrm>
            <a:off x="347113" y="3183222"/>
            <a:ext cx="4713514" cy="3046988"/>
          </a:xfrm>
          <a:prstGeom prst="rect">
            <a:avLst/>
          </a:prstGeom>
          <a:noFill/>
        </p:spPr>
        <p:txBody>
          <a:bodyPr wrap="square" rtlCol="0">
            <a:spAutoFit/>
          </a:bodyPr>
          <a:lstStyle/>
          <a:p>
            <a:pPr marL="342900" lvl="0" indent="-342900">
              <a:buAutoNum type="arabicPeriod"/>
              <a:defRPr/>
            </a:pPr>
            <a:r>
              <a:rPr lang="en-US" sz="2400" dirty="0" smtClean="0">
                <a:latin typeface="Bell MT" panose="02020503060305020303" pitchFamily="18" charset="0"/>
              </a:rPr>
              <a:t>What </a:t>
            </a:r>
            <a:r>
              <a:rPr lang="en-US" sz="2400" dirty="0">
                <a:latin typeface="Bell MT" panose="02020503060305020303" pitchFamily="18" charset="0"/>
              </a:rPr>
              <a:t>are Eva’s and Miriam’s daily tasks in the “lucky barracks”? (knowledge) DOK1 </a:t>
            </a:r>
            <a:endParaRPr lang="en-US" sz="2400" dirty="0" smtClean="0">
              <a:latin typeface="Bell MT" panose="02020503060305020303" pitchFamily="18" charset="0"/>
            </a:endParaRPr>
          </a:p>
          <a:p>
            <a:pPr marL="342900" lvl="0" indent="-342900">
              <a:buAutoNum type="arabicPeriod"/>
              <a:defRPr/>
            </a:pPr>
            <a:endParaRPr lang="en-US" sz="2400" dirty="0" smtClean="0">
              <a:latin typeface="Bell MT" panose="02020503060305020303" pitchFamily="18" charset="0"/>
            </a:endParaRPr>
          </a:p>
          <a:p>
            <a:pPr marL="342900" lvl="0" indent="-342900">
              <a:buAutoNum type="arabicPeriod"/>
              <a:defRPr/>
            </a:pPr>
            <a:r>
              <a:rPr lang="en-US" sz="2400" dirty="0" smtClean="0">
                <a:latin typeface="Bell MT" panose="02020503060305020303" pitchFamily="18" charset="0"/>
              </a:rPr>
              <a:t>Why </a:t>
            </a:r>
            <a:r>
              <a:rPr lang="en-US" sz="2400" dirty="0">
                <a:latin typeface="Bell MT" panose="02020503060305020303" pitchFamily="18" charset="0"/>
              </a:rPr>
              <a:t>have the Nazis left behind a table full of food in their headquarters? (comprehension) DOK1</a:t>
            </a:r>
            <a:endParaRPr lang="en-US" sz="2400" dirty="0">
              <a:solidFill>
                <a:prstClr val="black"/>
              </a:solidFill>
              <a:latin typeface="Bell MT" panose="02020503060305020303" pitchFamily="18" charset="0"/>
            </a:endParaRPr>
          </a:p>
        </p:txBody>
      </p:sp>
    </p:spTree>
    <p:extLst>
      <p:ext uri="{BB962C8B-B14F-4D97-AF65-F5344CB8AC3E}">
        <p14:creationId xmlns:p14="http://schemas.microsoft.com/office/powerpoint/2010/main" val="748890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12" y="215537"/>
            <a:ext cx="4710248" cy="4003766"/>
          </a:xfrm>
        </p:spPr>
        <p:txBody>
          <a:bodyPr/>
          <a:lstStyle/>
          <a:p>
            <a:r>
              <a:rPr lang="en-US" sz="2800" u="sng" dirty="0" smtClean="0">
                <a:latin typeface="Bernard MT Condensed" panose="02050806060905020404" pitchFamily="18" charset="0"/>
              </a:rPr>
              <a:t>Chapter </a:t>
            </a:r>
            <a:r>
              <a:rPr lang="en-US" sz="2800" u="sng" dirty="0">
                <a:latin typeface="Bernard MT Condensed" panose="02050806060905020404" pitchFamily="18" charset="0"/>
              </a:rPr>
              <a:t>9</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Predict: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smtClean="0">
                <a:latin typeface="Bernard MT Condensed" panose="02050806060905020404" pitchFamily="18" charset="0"/>
              </a:rPr>
              <a:t>	Life</a:t>
            </a:r>
            <a:br>
              <a:rPr lang="en-US" dirty="0" smtClean="0">
                <a:latin typeface="Bernard MT Condensed" panose="02050806060905020404" pitchFamily="18" charset="0"/>
              </a:rPr>
            </a:br>
            <a:r>
              <a:rPr lang="en-US" dirty="0" smtClean="0">
                <a:latin typeface="Bernard MT Condensed" panose="02050806060905020404" pitchFamily="18" charset="0"/>
              </a:rPr>
              <a:t>	Connection: </a:t>
            </a:r>
            <a:endParaRPr lang="en-US" dirty="0">
              <a:latin typeface="Bernard MT Condensed" panose="02050806060905020404" pitchFamily="18" charset="0"/>
            </a:endParaRPr>
          </a:p>
        </p:txBody>
      </p:sp>
      <p:sp>
        <p:nvSpPr>
          <p:cNvPr id="4" name="Text Placeholder 3"/>
          <p:cNvSpPr>
            <a:spLocks noGrp="1"/>
          </p:cNvSpPr>
          <p:nvPr>
            <p:ph type="body" sz="half" idx="2"/>
          </p:nvPr>
        </p:nvSpPr>
        <p:spPr>
          <a:xfrm>
            <a:off x="6079509" y="1027287"/>
            <a:ext cx="5742215" cy="5317069"/>
          </a:xfrm>
        </p:spPr>
        <p:txBody>
          <a:bodyPr>
            <a:noAutofit/>
          </a:bodyPr>
          <a:lstStyle/>
          <a:p>
            <a:r>
              <a:rPr lang="en-US" sz="2000" dirty="0">
                <a:latin typeface="Bell MT" panose="02020503060305020303" pitchFamily="18" charset="0"/>
              </a:rPr>
              <a:t>What will become of Eva and the others now? What will be the joys and challenges of freedom? </a:t>
            </a:r>
          </a:p>
          <a:p>
            <a:endParaRPr lang="en-US" sz="2000" dirty="0" smtClean="0">
              <a:latin typeface="Bell MT" panose="02020503060305020303" pitchFamily="18" charset="0"/>
            </a:endParaRPr>
          </a:p>
          <a:p>
            <a:endParaRPr lang="en-US" sz="2000" dirty="0" smtClean="0">
              <a:latin typeface="Bell MT" panose="02020503060305020303" pitchFamily="18" charset="0"/>
            </a:endParaRPr>
          </a:p>
          <a:p>
            <a:r>
              <a:rPr lang="en-US" sz="2000" dirty="0" smtClean="0">
                <a:latin typeface="Bell MT" panose="02020503060305020303" pitchFamily="18" charset="0"/>
              </a:rPr>
              <a:t>There </a:t>
            </a:r>
            <a:r>
              <a:rPr lang="en-US" sz="2000" dirty="0">
                <a:latin typeface="Bell MT" panose="02020503060305020303" pitchFamily="18" charset="0"/>
              </a:rPr>
              <a:t>is a moment in the text where Eva sees another little girl and realizes suddenly how different her life is in Auschwitz. This causes some feelings of anger to rise within her. Can you be different in a positive way? In what way are Eva’s differences also positive character attributes? Will they serve her in any way in the future? In what ways are you different from your peers? Does that set you apart in a positive or negative way?</a:t>
            </a:r>
            <a:endParaRPr lang="en-US" sz="2000" dirty="0" smtClean="0">
              <a:latin typeface="Bell MT" panose="02020503060305020303" pitchFamily="18" charset="0"/>
            </a:endParaRPr>
          </a:p>
        </p:txBody>
      </p:sp>
    </p:spTree>
    <p:extLst>
      <p:ext uri="{BB962C8B-B14F-4D97-AF65-F5344CB8AC3E}">
        <p14:creationId xmlns:p14="http://schemas.microsoft.com/office/powerpoint/2010/main" val="546007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25</TotalTime>
  <Words>299</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Bell MT</vt:lpstr>
      <vt:lpstr>Bernard MT Condensed</vt:lpstr>
      <vt:lpstr>Franklin Gothic Book</vt:lpstr>
      <vt:lpstr>Crop</vt:lpstr>
      <vt:lpstr>Surviving the angel of death: Chapter 9</vt:lpstr>
      <vt:lpstr>PowerPoint Presentation</vt:lpstr>
      <vt:lpstr>Language  of Chapter 9  Words to know: </vt:lpstr>
      <vt:lpstr>Chapter 9 Discussion Questions</vt:lpstr>
      <vt:lpstr>Chapter 9   Predict:     Life  Connection: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Surviving the angel of death: Chapter 9</dc:title>
  <dc:creator>Caitlyn Nix</dc:creator>
  <cp:lastModifiedBy>Caitlyn Nix</cp:lastModifiedBy>
  <cp:revision>2</cp:revision>
  <dcterms:created xsi:type="dcterms:W3CDTF">2019-03-18T03:00:59Z</dcterms:created>
  <dcterms:modified xsi:type="dcterms:W3CDTF">2019-03-18T03:26:26Z</dcterms:modified>
</cp:coreProperties>
</file>