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3/26/2019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3/26/2019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3/26/2019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3/26/2019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3/26/2019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epilogue</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2533760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1026" name="Picture 2" descr="Image result for candles holocaust muse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775" y="1048928"/>
            <a:ext cx="8684478" cy="4711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048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the Epilogue</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6277590" y="1031966"/>
            <a:ext cx="5256913" cy="4990011"/>
          </a:xfrm>
        </p:spPr>
        <p:txBody>
          <a:bodyPr>
            <a:normAutofit/>
          </a:bodyPr>
          <a:lstStyle/>
          <a:p>
            <a:r>
              <a:rPr lang="en-US" sz="3200" dirty="0">
                <a:latin typeface="Bell MT" panose="02020503060305020303" pitchFamily="18" charset="0"/>
              </a:rPr>
              <a:t>drafted </a:t>
            </a:r>
            <a:r>
              <a:rPr lang="en-US" sz="3200" dirty="0" smtClean="0">
                <a:latin typeface="Bell MT" panose="02020503060305020303" pitchFamily="18" charset="0"/>
              </a:rPr>
              <a:t>		draftsperson</a:t>
            </a:r>
          </a:p>
          <a:p>
            <a:r>
              <a:rPr lang="en-US" sz="3200" dirty="0" smtClean="0">
                <a:latin typeface="Bell MT" panose="02020503060305020303" pitchFamily="18" charset="0"/>
              </a:rPr>
              <a:t>liberator 		engrossed </a:t>
            </a:r>
          </a:p>
          <a:p>
            <a:r>
              <a:rPr lang="en-US" sz="3200" dirty="0" smtClean="0">
                <a:latin typeface="Bell MT" panose="02020503060305020303" pitchFamily="18" charset="0"/>
              </a:rPr>
              <a:t>proceeded 		hermetically</a:t>
            </a:r>
          </a:p>
          <a:p>
            <a:r>
              <a:rPr lang="en-US" sz="3200" dirty="0" smtClean="0">
                <a:latin typeface="Bell MT" panose="02020503060305020303" pitchFamily="18" charset="0"/>
              </a:rPr>
              <a:t>orifice 		intermingled</a:t>
            </a:r>
          </a:p>
          <a:p>
            <a:r>
              <a:rPr lang="en-US" sz="3200" dirty="0" smtClean="0">
                <a:latin typeface="Bell MT" panose="02020503060305020303" pitchFamily="18" charset="0"/>
              </a:rPr>
              <a:t>affidavit 		perpetrator</a:t>
            </a:r>
          </a:p>
          <a:p>
            <a:r>
              <a:rPr lang="en-US" sz="3200" dirty="0" smtClean="0">
                <a:latin typeface="Bell MT" panose="02020503060305020303" pitchFamily="18" charset="0"/>
              </a:rPr>
              <a:t>germinate 		amnesty</a:t>
            </a:r>
          </a:p>
        </p:txBody>
      </p:sp>
    </p:spTree>
    <p:extLst>
      <p:ext uri="{BB962C8B-B14F-4D97-AF65-F5344CB8AC3E}">
        <p14:creationId xmlns:p14="http://schemas.microsoft.com/office/powerpoint/2010/main" val="120925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9" y="489857"/>
            <a:ext cx="3855720" cy="2292532"/>
          </a:xfrm>
        </p:spPr>
        <p:txBody>
          <a:bodyPr/>
          <a:lstStyle/>
          <a:p>
            <a:r>
              <a:rPr lang="en-US" sz="5400" dirty="0" smtClean="0">
                <a:latin typeface="Bernard MT Condensed" panose="02050806060905020404" pitchFamily="18" charset="0"/>
              </a:rPr>
              <a:t>Epilogue</a:t>
            </a:r>
            <a:br>
              <a:rPr lang="en-US" sz="5400" dirty="0" smtClean="0">
                <a:latin typeface="Bernard MT Condensed" panose="02050806060905020404" pitchFamily="18" charset="0"/>
              </a:rPr>
            </a:br>
            <a:r>
              <a:rPr lang="en-US" sz="5400" dirty="0" smtClean="0">
                <a:latin typeface="Bernard MT Condensed" panose="02050806060905020404" pitchFamily="18" charset="0"/>
              </a:rPr>
              <a:t>Discussion</a:t>
            </a:r>
            <a:br>
              <a:rPr lang="en-US" sz="5400" dirty="0" smtClean="0">
                <a:latin typeface="Bernard MT Condensed" panose="02050806060905020404" pitchFamily="18" charset="0"/>
              </a:rPr>
            </a:br>
            <a:r>
              <a:rPr lang="en-US" sz="5400" dirty="0" smtClean="0">
                <a:latin typeface="Bernard MT Condensed" panose="02050806060905020404" pitchFamily="18" charset="0"/>
              </a:rPr>
              <a:t>Questions</a:t>
            </a:r>
            <a:endParaRPr lang="en-US" sz="5400" dirty="0">
              <a:latin typeface="Bernard MT Condensed" panose="02050806060905020404" pitchFamily="18" charset="0"/>
            </a:endParaRPr>
          </a:p>
        </p:txBody>
      </p:sp>
      <p:sp>
        <p:nvSpPr>
          <p:cNvPr id="4" name="Text Placeholder 3"/>
          <p:cNvSpPr>
            <a:spLocks noGrp="1"/>
          </p:cNvSpPr>
          <p:nvPr>
            <p:ph type="body" sz="half" idx="2"/>
          </p:nvPr>
        </p:nvSpPr>
        <p:spPr>
          <a:xfrm>
            <a:off x="5840022" y="489857"/>
            <a:ext cx="6112492" cy="6054634"/>
          </a:xfrm>
        </p:spPr>
        <p:txBody>
          <a:bodyPr>
            <a:noAutofit/>
          </a:bodyPr>
          <a:lstStyle/>
          <a:p>
            <a:r>
              <a:rPr lang="en-US" sz="2100" dirty="0">
                <a:latin typeface="Bell MT" panose="02020503060305020303" pitchFamily="18" charset="0"/>
              </a:rPr>
              <a:t>4. Why did Eva and Miriam found the CANDLES support group? Why did Eva found the CANDLES Holocaust Museum and Education Center? Whom has the museum </a:t>
            </a:r>
            <a:r>
              <a:rPr lang="en-US" sz="2100" dirty="0" smtClean="0">
                <a:latin typeface="Bell MT" panose="02020503060305020303" pitchFamily="18" charset="0"/>
              </a:rPr>
              <a:t>benefited </a:t>
            </a:r>
            <a:r>
              <a:rPr lang="en-US" sz="2100" dirty="0">
                <a:latin typeface="Bell MT" panose="02020503060305020303" pitchFamily="18" charset="0"/>
              </a:rPr>
              <a:t>and in what ways? Using Eva’s memoir and secondary sources, create an argument about the need for Holocaust Education. (analysis) </a:t>
            </a:r>
            <a:r>
              <a:rPr lang="en-US" sz="2100" b="1" dirty="0">
                <a:latin typeface="Bell MT" panose="02020503060305020303" pitchFamily="18" charset="0"/>
              </a:rPr>
              <a:t>DOK1 </a:t>
            </a:r>
            <a:endParaRPr lang="en-US" sz="2100" b="1" dirty="0" smtClean="0">
              <a:latin typeface="Bell MT" panose="02020503060305020303" pitchFamily="18" charset="0"/>
            </a:endParaRPr>
          </a:p>
          <a:p>
            <a:r>
              <a:rPr lang="en-US" sz="2100" dirty="0" smtClean="0">
                <a:latin typeface="Bell MT" panose="02020503060305020303" pitchFamily="18" charset="0"/>
              </a:rPr>
              <a:t>5</a:t>
            </a:r>
            <a:r>
              <a:rPr lang="en-US" sz="2100" dirty="0">
                <a:latin typeface="Bell MT" panose="02020503060305020303" pitchFamily="18" charset="0"/>
              </a:rPr>
              <a:t>. What is Eva’s message to you, the reader? Drawing on all of the knowledge you have gained during your reading, what is your message to her? (evaluation) </a:t>
            </a:r>
            <a:r>
              <a:rPr lang="en-US" sz="2100" b="1" dirty="0">
                <a:latin typeface="Bell MT" panose="02020503060305020303" pitchFamily="18" charset="0"/>
              </a:rPr>
              <a:t>DOK3</a:t>
            </a:r>
            <a:r>
              <a:rPr lang="en-US" sz="2100" dirty="0">
                <a:latin typeface="Bell MT" panose="02020503060305020303" pitchFamily="18" charset="0"/>
              </a:rPr>
              <a:t> </a:t>
            </a:r>
            <a:endParaRPr lang="en-US" sz="2100" dirty="0" smtClean="0">
              <a:latin typeface="Bell MT" panose="02020503060305020303" pitchFamily="18" charset="0"/>
            </a:endParaRPr>
          </a:p>
          <a:p>
            <a:r>
              <a:rPr lang="en-US" sz="2100" dirty="0" smtClean="0">
                <a:latin typeface="Bell MT" panose="02020503060305020303" pitchFamily="18" charset="0"/>
              </a:rPr>
              <a:t>6</a:t>
            </a:r>
            <a:r>
              <a:rPr lang="en-US" sz="2100" dirty="0">
                <a:latin typeface="Bell MT" panose="02020503060305020303" pitchFamily="18" charset="0"/>
              </a:rPr>
              <a:t>. Why did Eva write a letter of forgiveness to Dr. </a:t>
            </a:r>
            <a:r>
              <a:rPr lang="en-US" sz="2100" dirty="0" err="1">
                <a:latin typeface="Bell MT" panose="02020503060305020303" pitchFamily="18" charset="0"/>
              </a:rPr>
              <a:t>Münch</a:t>
            </a:r>
            <a:r>
              <a:rPr lang="en-US" sz="2100" dirty="0">
                <a:latin typeface="Bell MT" panose="02020503060305020303" pitchFamily="18" charset="0"/>
              </a:rPr>
              <a:t>? What effect did it have on Eva? Whom else did Eva forgive? Do you agree with her decision? Why or why not? (synthesis) </a:t>
            </a:r>
            <a:r>
              <a:rPr lang="en-US" sz="2100" b="1" dirty="0">
                <a:latin typeface="Bell MT" panose="02020503060305020303" pitchFamily="18" charset="0"/>
              </a:rPr>
              <a:t>DOK3</a:t>
            </a:r>
          </a:p>
        </p:txBody>
      </p:sp>
      <p:sp>
        <p:nvSpPr>
          <p:cNvPr id="5" name="TextBox 4"/>
          <p:cNvSpPr txBox="1"/>
          <p:nvPr/>
        </p:nvSpPr>
        <p:spPr>
          <a:xfrm>
            <a:off x="201003" y="2680467"/>
            <a:ext cx="4713514" cy="3693319"/>
          </a:xfrm>
          <a:prstGeom prst="rect">
            <a:avLst/>
          </a:prstGeom>
          <a:noFill/>
        </p:spPr>
        <p:txBody>
          <a:bodyPr wrap="square" rtlCol="0">
            <a:spAutoFit/>
          </a:bodyPr>
          <a:lstStyle/>
          <a:p>
            <a:pPr marL="342900" lvl="0" indent="-342900">
              <a:buAutoNum type="arabicPeriod"/>
              <a:defRPr/>
            </a:pPr>
            <a:r>
              <a:rPr lang="en-US" dirty="0">
                <a:latin typeface="Bell MT" panose="02020503060305020303" pitchFamily="18" charset="0"/>
              </a:rPr>
              <a:t>1. What jobs did Eva hold in Israel? (knowledge) </a:t>
            </a:r>
            <a:r>
              <a:rPr lang="en-US" b="1" dirty="0">
                <a:latin typeface="Bell MT" panose="02020503060305020303" pitchFamily="18" charset="0"/>
              </a:rPr>
              <a:t>DOK1</a:t>
            </a:r>
            <a:r>
              <a:rPr lang="en-US" dirty="0">
                <a:latin typeface="Bell MT" panose="02020503060305020303" pitchFamily="18" charset="0"/>
              </a:rPr>
              <a:t> </a:t>
            </a:r>
          </a:p>
          <a:p>
            <a:pPr marL="342900" lvl="0" indent="-342900">
              <a:buAutoNum type="arabicPeriod"/>
              <a:defRPr/>
            </a:pPr>
            <a:endParaRPr lang="en-US" dirty="0" smtClean="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Describe </a:t>
            </a:r>
            <a:r>
              <a:rPr lang="en-US" dirty="0">
                <a:latin typeface="Bell MT" panose="02020503060305020303" pitchFamily="18" charset="0"/>
              </a:rPr>
              <a:t>Eva’s courtship with Michael. (comprehension) </a:t>
            </a:r>
            <a:r>
              <a:rPr lang="en-US" b="1" dirty="0">
                <a:latin typeface="Bell MT" panose="02020503060305020303" pitchFamily="18" charset="0"/>
              </a:rPr>
              <a:t>DOK1</a:t>
            </a:r>
            <a:r>
              <a:rPr lang="en-US" dirty="0">
                <a:latin typeface="Bell MT" panose="02020503060305020303" pitchFamily="18" charset="0"/>
              </a:rPr>
              <a:t> </a:t>
            </a:r>
          </a:p>
          <a:p>
            <a:pPr marL="342900" lvl="0" indent="-342900">
              <a:buAutoNum type="arabicPeriod"/>
              <a:defRPr/>
            </a:pPr>
            <a:endParaRPr lang="en-US" dirty="0" smtClean="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Eva </a:t>
            </a:r>
            <a:r>
              <a:rPr lang="en-US" dirty="0">
                <a:latin typeface="Bell MT" panose="02020503060305020303" pitchFamily="18" charset="0"/>
              </a:rPr>
              <a:t>says that coming from Israel to Indiana was like “landing on the moon.” What does she mean? List ways to help someone who has recently moved to a new country. How might your suggestions have changed Eva’s early experiences in the United States? (synthesis) </a:t>
            </a:r>
            <a:r>
              <a:rPr lang="en-US" b="1" dirty="0">
                <a:latin typeface="Bell MT" panose="02020503060305020303" pitchFamily="18" charset="0"/>
              </a:rPr>
              <a:t>DOK3</a:t>
            </a:r>
            <a:endParaRPr lang="en-US" b="1" dirty="0">
              <a:solidFill>
                <a:prstClr val="black"/>
              </a:solidFill>
              <a:latin typeface="Bell MT" panose="02020503060305020303" pitchFamily="18" charset="0"/>
            </a:endParaRPr>
          </a:p>
        </p:txBody>
      </p:sp>
    </p:spTree>
    <p:extLst>
      <p:ext uri="{BB962C8B-B14F-4D97-AF65-F5344CB8AC3E}">
        <p14:creationId xmlns:p14="http://schemas.microsoft.com/office/powerpoint/2010/main" val="41328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Epilogue</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5938720" y="607422"/>
            <a:ext cx="5742215" cy="6020042"/>
          </a:xfrm>
        </p:spPr>
        <p:txBody>
          <a:bodyPr>
            <a:noAutofit/>
          </a:bodyPr>
          <a:lstStyle/>
          <a:p>
            <a:r>
              <a:rPr lang="en-US" dirty="0">
                <a:latin typeface="Bell MT" panose="02020503060305020303" pitchFamily="18" charset="0"/>
              </a:rPr>
              <a:t>How will Eva’s story continue to affect people? How has it affected you? DOK2 </a:t>
            </a:r>
            <a:endParaRPr lang="en-US" dirty="0" smtClean="0">
              <a:latin typeface="Bell MT" panose="02020503060305020303" pitchFamily="18" charset="0"/>
            </a:endParaRPr>
          </a:p>
          <a:p>
            <a:endParaRPr lang="en-US" dirty="0">
              <a:latin typeface="Bell MT" panose="02020503060305020303" pitchFamily="18" charset="0"/>
            </a:endParaRPr>
          </a:p>
          <a:p>
            <a:r>
              <a:rPr lang="en-US" dirty="0" smtClean="0">
                <a:latin typeface="Bell MT" panose="02020503060305020303" pitchFamily="18" charset="0"/>
              </a:rPr>
              <a:t>The </a:t>
            </a:r>
            <a:r>
              <a:rPr lang="en-US" dirty="0">
                <a:latin typeface="Bell MT" panose="02020503060305020303" pitchFamily="18" charset="0"/>
              </a:rPr>
              <a:t>way to remove prejudice and hatred from the world is to begin one person at a time. Become a light that illuminates the darkness. </a:t>
            </a:r>
            <a:endParaRPr lang="en-US" dirty="0" smtClean="0">
              <a:latin typeface="Bell MT" panose="02020503060305020303" pitchFamily="18" charset="0"/>
            </a:endParaRPr>
          </a:p>
          <a:p>
            <a:r>
              <a:rPr lang="en-US" dirty="0" smtClean="0">
                <a:latin typeface="Bell MT" panose="02020503060305020303" pitchFamily="18" charset="0"/>
              </a:rPr>
              <a:t>On </a:t>
            </a:r>
            <a:r>
              <a:rPr lang="en-US" dirty="0">
                <a:latin typeface="Bell MT" panose="02020503060305020303" pitchFamily="18" charset="0"/>
              </a:rPr>
              <a:t>November 18, 2003, an arsonist set fi re to CANDLES Holocaust Museum and Education Center. The museum building and its contents were destroyed. Eva stood quietly in the rain that night, while </a:t>
            </a:r>
            <a:r>
              <a:rPr lang="en-US" dirty="0" smtClean="0">
                <a:latin typeface="Bell MT" panose="02020503060305020303" pitchFamily="18" charset="0"/>
              </a:rPr>
              <a:t>firefighters </a:t>
            </a:r>
            <a:r>
              <a:rPr lang="en-US" dirty="0">
                <a:latin typeface="Bell MT" panose="02020503060305020303" pitchFamily="18" charset="0"/>
              </a:rPr>
              <a:t>did their best to salvage anything they could </a:t>
            </a:r>
            <a:r>
              <a:rPr lang="en-US" dirty="0" smtClean="0">
                <a:latin typeface="Bell MT" panose="02020503060305020303" pitchFamily="18" charset="0"/>
              </a:rPr>
              <a:t>find</a:t>
            </a:r>
            <a:r>
              <a:rPr lang="en-US" dirty="0">
                <a:latin typeface="Bell MT" panose="02020503060305020303" pitchFamily="18" charset="0"/>
              </a:rPr>
              <a:t>. </a:t>
            </a:r>
            <a:endParaRPr lang="en-US" dirty="0" smtClean="0">
              <a:latin typeface="Bell MT" panose="02020503060305020303" pitchFamily="18" charset="0"/>
            </a:endParaRPr>
          </a:p>
          <a:p>
            <a:r>
              <a:rPr lang="en-US" dirty="0" smtClean="0">
                <a:latin typeface="Bell MT" panose="02020503060305020303" pitchFamily="18" charset="0"/>
              </a:rPr>
              <a:t>Eva </a:t>
            </a:r>
            <a:r>
              <a:rPr lang="en-US" dirty="0">
                <a:latin typeface="Bell MT" panose="02020503060305020303" pitchFamily="18" charset="0"/>
              </a:rPr>
              <a:t>had a choice that night: She could throw up her hands in defeat, not able to </a:t>
            </a:r>
            <a:r>
              <a:rPr lang="en-US" dirty="0" smtClean="0">
                <a:latin typeface="Bell MT" panose="02020503060305020303" pitchFamily="18" charset="0"/>
              </a:rPr>
              <a:t>fight </a:t>
            </a:r>
            <a:r>
              <a:rPr lang="en-US" dirty="0">
                <a:latin typeface="Bell MT" panose="02020503060305020303" pitchFamily="18" charset="0"/>
              </a:rPr>
              <a:t>against the hatred that seemed to extinguish her life’s work. Or she could rebuild. Harnessing the tremendous outpouring of support from the community and nation, Eva reopened CANDLES in April 2005. </a:t>
            </a:r>
            <a:endParaRPr lang="en-US" dirty="0" smtClean="0">
              <a:latin typeface="Bell MT" panose="02020503060305020303" pitchFamily="18" charset="0"/>
            </a:endParaRPr>
          </a:p>
          <a:p>
            <a:r>
              <a:rPr lang="en-US" dirty="0" smtClean="0">
                <a:latin typeface="Bell MT" panose="02020503060305020303" pitchFamily="18" charset="0"/>
              </a:rPr>
              <a:t>You </a:t>
            </a:r>
            <a:r>
              <a:rPr lang="en-US" dirty="0">
                <a:latin typeface="Bell MT" panose="02020503060305020303" pitchFamily="18" charset="0"/>
              </a:rPr>
              <a:t>don’t have to be as ambitious as Eva to change lives. What can you do to change your own corner of the world? In what ways can one person make a difference? </a:t>
            </a:r>
            <a:endParaRPr lang="en-US" dirty="0" smtClean="0">
              <a:latin typeface="Bell MT" panose="02020503060305020303" pitchFamily="18" charset="0"/>
            </a:endParaRPr>
          </a:p>
        </p:txBody>
      </p:sp>
      <p:cxnSp>
        <p:nvCxnSpPr>
          <p:cNvPr id="5" name="Straight Connector 4"/>
          <p:cNvCxnSpPr/>
          <p:nvPr/>
        </p:nvCxnSpPr>
        <p:spPr>
          <a:xfrm>
            <a:off x="6048103" y="1541417"/>
            <a:ext cx="540802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55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24</TotalTime>
  <Words>424</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Bell MT</vt:lpstr>
      <vt:lpstr>Bernard MT Condensed</vt:lpstr>
      <vt:lpstr>Franklin Gothic Book</vt:lpstr>
      <vt:lpstr>Crop</vt:lpstr>
      <vt:lpstr>Surviving the angel of death: epilogue</vt:lpstr>
      <vt:lpstr>PowerPoint Presentation</vt:lpstr>
      <vt:lpstr>Language  of the Epilogue  Words to know: </vt:lpstr>
      <vt:lpstr>Epilogue Discussion Questions</vt:lpstr>
      <vt:lpstr>Epilogue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the angel of death: epilogue</dc:title>
  <dc:creator>Caitlyn Nix</dc:creator>
  <cp:lastModifiedBy>Caitlyn Nix</cp:lastModifiedBy>
  <cp:revision>2</cp:revision>
  <dcterms:created xsi:type="dcterms:W3CDTF">2019-03-26T01:32:00Z</dcterms:created>
  <dcterms:modified xsi:type="dcterms:W3CDTF">2019-03-27T02:58:41Z</dcterms:modified>
</cp:coreProperties>
</file>