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2/21/2019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2/21/2019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2/21/2019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cyclopedia.ushmm.org/content/en/article/nazi-camp-system" TargetMode="Externa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https://encyclopedia.ushmm.org/content/en/article/the-final-solution?parent=en/1123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cyclopedia.ushmm.org/content/en/map/greater-germany-1944"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ernard MT Condensed" panose="02050806060905020404" pitchFamily="18" charset="0"/>
              </a:rPr>
              <a:t>Surviving the angel of </a:t>
            </a:r>
            <a:r>
              <a:rPr lang="en-US" dirty="0" smtClean="0">
                <a:latin typeface="Bernard MT Condensed" panose="02050806060905020404" pitchFamily="18" charset="0"/>
              </a:rPr>
              <a:t>death: Prologue </a:t>
            </a:r>
            <a:endParaRPr lang="en-US" dirty="0">
              <a:latin typeface="Bernard MT Condensed" panose="02050806060905020404" pitchFamily="18" charset="0"/>
            </a:endParaRPr>
          </a:p>
        </p:txBody>
      </p:sp>
      <p:sp>
        <p:nvSpPr>
          <p:cNvPr id="3" name="Subtitle 2"/>
          <p:cNvSpPr>
            <a:spLocks noGrp="1"/>
          </p:cNvSpPr>
          <p:nvPr>
            <p:ph type="subTitle" idx="1"/>
          </p:nvPr>
        </p:nvSpPr>
        <p:spPr/>
        <p:txBody>
          <a:bodyPr/>
          <a:lstStyle/>
          <a:p>
            <a:r>
              <a:rPr lang="en-US" dirty="0" smtClean="0">
                <a:latin typeface="Bell MT" panose="02020503060305020303" pitchFamily="18" charset="0"/>
              </a:rPr>
              <a:t>Eva </a:t>
            </a:r>
            <a:r>
              <a:rPr lang="en-US" dirty="0" err="1" smtClean="0">
                <a:latin typeface="Bell MT" panose="02020503060305020303" pitchFamily="18" charset="0"/>
              </a:rPr>
              <a:t>Mozes</a:t>
            </a:r>
            <a:r>
              <a:rPr lang="en-US" dirty="0" smtClean="0">
                <a:latin typeface="Bell MT" panose="02020503060305020303" pitchFamily="18" charset="0"/>
              </a:rPr>
              <a:t> </a:t>
            </a:r>
            <a:r>
              <a:rPr lang="en-US" dirty="0" err="1" smtClean="0">
                <a:latin typeface="Bell MT" panose="02020503060305020303" pitchFamily="18" charset="0"/>
              </a:rPr>
              <a:t>Kor</a:t>
            </a:r>
            <a:r>
              <a:rPr lang="en-US" dirty="0" smtClean="0">
                <a:latin typeface="Bell MT" panose="02020503060305020303" pitchFamily="18" charset="0"/>
              </a:rPr>
              <a:t> and Lisa </a:t>
            </a:r>
            <a:r>
              <a:rPr lang="en-US" dirty="0" err="1" smtClean="0">
                <a:latin typeface="Bell MT" panose="02020503060305020303" pitchFamily="18" charset="0"/>
              </a:rPr>
              <a:t>Rojany</a:t>
            </a:r>
            <a:r>
              <a:rPr lang="en-US" dirty="0" smtClean="0">
                <a:latin typeface="Bell MT" panose="02020503060305020303" pitchFamily="18" charset="0"/>
              </a:rPr>
              <a:t> </a:t>
            </a:r>
            <a:r>
              <a:rPr lang="en-US" dirty="0" err="1" smtClean="0">
                <a:latin typeface="Bell MT" panose="02020503060305020303" pitchFamily="18" charset="0"/>
              </a:rPr>
              <a:t>Buccieri</a:t>
            </a:r>
            <a:endParaRPr lang="en-US" dirty="0">
              <a:latin typeface="Bell MT" panose="02020503060305020303" pitchFamily="18" charset="0"/>
            </a:endParaRPr>
          </a:p>
        </p:txBody>
      </p:sp>
    </p:spTree>
    <p:extLst>
      <p:ext uri="{BB962C8B-B14F-4D97-AF65-F5344CB8AC3E}">
        <p14:creationId xmlns:p14="http://schemas.microsoft.com/office/powerpoint/2010/main" val="1388202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580" y="0"/>
            <a:ext cx="9744420" cy="6861696"/>
          </a:xfrm>
          <a:prstGeom prst="rect">
            <a:avLst/>
          </a:prstGeom>
        </p:spPr>
      </p:pic>
      <p:sp>
        <p:nvSpPr>
          <p:cNvPr id="3" name="TextBox 2"/>
          <p:cNvSpPr txBox="1"/>
          <p:nvPr/>
        </p:nvSpPr>
        <p:spPr>
          <a:xfrm>
            <a:off x="914399" y="835378"/>
            <a:ext cx="1332089" cy="1631216"/>
          </a:xfrm>
          <a:prstGeom prst="rect">
            <a:avLst/>
          </a:prstGeom>
          <a:noFill/>
        </p:spPr>
        <p:txBody>
          <a:bodyPr wrap="square" rtlCol="0">
            <a:spAutoFit/>
          </a:bodyPr>
          <a:lstStyle/>
          <a:p>
            <a:r>
              <a:rPr lang="en-US" sz="2000" dirty="0" smtClean="0">
                <a:latin typeface="Bernard MT Condensed" panose="02050806060905020404" pitchFamily="18" charset="0"/>
              </a:rPr>
              <a:t>I notice…</a:t>
            </a:r>
          </a:p>
          <a:p>
            <a:endParaRPr lang="en-US" sz="2000" dirty="0">
              <a:latin typeface="Bernard MT Condensed" panose="02050806060905020404" pitchFamily="18" charset="0"/>
            </a:endParaRPr>
          </a:p>
          <a:p>
            <a:r>
              <a:rPr lang="en-US" sz="2000" dirty="0" smtClean="0">
                <a:latin typeface="Bernard MT Condensed" panose="02050806060905020404" pitchFamily="18" charset="0"/>
              </a:rPr>
              <a:t>I wonder…</a:t>
            </a:r>
          </a:p>
          <a:p>
            <a:endParaRPr lang="en-US" sz="2000" dirty="0">
              <a:latin typeface="Bernard MT Condensed" panose="02050806060905020404" pitchFamily="18" charset="0"/>
            </a:endParaRPr>
          </a:p>
          <a:p>
            <a:r>
              <a:rPr lang="en-US" sz="2000" dirty="0" smtClean="0">
                <a:latin typeface="Bernard MT Condensed" panose="02050806060905020404" pitchFamily="18" charset="0"/>
              </a:rPr>
              <a:t>What if…</a:t>
            </a:r>
            <a:endParaRPr lang="en-US" sz="2000" dirty="0">
              <a:latin typeface="Bernard MT Condensed" panose="02050806060905020404" pitchFamily="18" charset="0"/>
            </a:endParaRPr>
          </a:p>
        </p:txBody>
      </p:sp>
    </p:spTree>
    <p:extLst>
      <p:ext uri="{BB962C8B-B14F-4D97-AF65-F5344CB8AC3E}">
        <p14:creationId xmlns:p14="http://schemas.microsoft.com/office/powerpoint/2010/main" val="265985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94923"/>
            <a:ext cx="3855720" cy="781756"/>
          </a:xfrm>
        </p:spPr>
        <p:txBody>
          <a:bodyPr/>
          <a:lstStyle/>
          <a:p>
            <a:r>
              <a:rPr lang="en-US" dirty="0" smtClean="0">
                <a:latin typeface="Bernard MT Condensed" panose="02050806060905020404" pitchFamily="18" charset="0"/>
              </a:rPr>
              <a:t>Pre-Reading</a:t>
            </a:r>
            <a:endParaRPr lang="en-US" dirty="0">
              <a:latin typeface="Bernard MT Condensed" panose="02050806060905020404" pitchFamily="18" charset="0"/>
            </a:endParaRPr>
          </a:p>
        </p:txBody>
      </p:sp>
      <p:pic>
        <p:nvPicPr>
          <p:cNvPr id="5" name="Content Placeholder 4">
            <a:hlinkClick r:id="rId2"/>
          </p:cNvPr>
          <p:cNvPicPr>
            <a:picLocks noGrp="1" noChangeAspect="1"/>
          </p:cNvPicPr>
          <p:nvPr>
            <p:ph idx="1"/>
          </p:nvPr>
        </p:nvPicPr>
        <p:blipFill>
          <a:blip r:embed="rId3"/>
          <a:stretch>
            <a:fillRect/>
          </a:stretch>
        </p:blipFill>
        <p:spPr>
          <a:xfrm>
            <a:off x="7772314" y="687213"/>
            <a:ext cx="2398975" cy="2398975"/>
          </a:xfrm>
          <a:prstGeom prst="rect">
            <a:avLst/>
          </a:prstGeom>
        </p:spPr>
      </p:pic>
      <p:sp>
        <p:nvSpPr>
          <p:cNvPr id="4" name="Text Placeholder 3"/>
          <p:cNvSpPr>
            <a:spLocks noGrp="1"/>
          </p:cNvSpPr>
          <p:nvPr>
            <p:ph type="body" sz="half" idx="2"/>
          </p:nvPr>
        </p:nvSpPr>
        <p:spPr>
          <a:xfrm>
            <a:off x="723900" y="1076679"/>
            <a:ext cx="3855720" cy="5170311"/>
          </a:xfrm>
        </p:spPr>
        <p:txBody>
          <a:bodyPr>
            <a:noAutofit/>
          </a:bodyPr>
          <a:lstStyle/>
          <a:p>
            <a:r>
              <a:rPr lang="en-US" dirty="0" smtClean="0"/>
              <a:t>1</a:t>
            </a:r>
            <a:r>
              <a:rPr lang="en-US" dirty="0"/>
              <a:t>. </a:t>
            </a:r>
            <a:r>
              <a:rPr lang="en-US" dirty="0" smtClean="0"/>
              <a:t>Look </a:t>
            </a:r>
            <a:r>
              <a:rPr lang="en-US" dirty="0"/>
              <a:t>at the title and cover. What </a:t>
            </a:r>
            <a:r>
              <a:rPr lang="en-US" dirty="0" smtClean="0"/>
              <a:t>feelings </a:t>
            </a:r>
            <a:r>
              <a:rPr lang="en-US" dirty="0"/>
              <a:t>does the photograph on </a:t>
            </a:r>
            <a:r>
              <a:rPr lang="en-US" dirty="0" smtClean="0"/>
              <a:t>the </a:t>
            </a:r>
            <a:r>
              <a:rPr lang="en-US" dirty="0"/>
              <a:t>back cover elicit? </a:t>
            </a:r>
            <a:r>
              <a:rPr lang="en-US" dirty="0" smtClean="0"/>
              <a:t>Which </a:t>
            </a:r>
            <a:r>
              <a:rPr lang="en-US" dirty="0"/>
              <a:t>terms in the title are familiar to </a:t>
            </a:r>
            <a:r>
              <a:rPr lang="en-US" dirty="0" smtClean="0"/>
              <a:t>you</a:t>
            </a:r>
            <a:r>
              <a:rPr lang="en-US" dirty="0"/>
              <a:t>? Which terms are not familiar? </a:t>
            </a:r>
          </a:p>
          <a:p>
            <a:r>
              <a:rPr lang="en-US" dirty="0" smtClean="0"/>
              <a:t>2</a:t>
            </a:r>
            <a:r>
              <a:rPr lang="en-US" dirty="0"/>
              <a:t>. </a:t>
            </a:r>
            <a:r>
              <a:rPr lang="en-US" dirty="0" smtClean="0"/>
              <a:t>Read </a:t>
            </a:r>
            <a:r>
              <a:rPr lang="en-US" dirty="0"/>
              <a:t>the book dedication. What is this story about? Make a t-chart with the </a:t>
            </a:r>
            <a:r>
              <a:rPr lang="en-US" dirty="0" smtClean="0"/>
              <a:t>background </a:t>
            </a:r>
            <a:r>
              <a:rPr lang="en-US" dirty="0"/>
              <a:t>knowledge you’ll bring to the story and questions you have before </a:t>
            </a:r>
            <a:r>
              <a:rPr lang="en-US" dirty="0" smtClean="0"/>
              <a:t>reading</a:t>
            </a:r>
            <a:r>
              <a:rPr lang="en-US" dirty="0"/>
              <a:t>. </a:t>
            </a:r>
          </a:p>
          <a:p>
            <a:r>
              <a:rPr lang="en-US" dirty="0"/>
              <a:t>3. </a:t>
            </a:r>
            <a:r>
              <a:rPr lang="en-US" dirty="0" smtClean="0"/>
              <a:t>Visit </a:t>
            </a:r>
            <a:r>
              <a:rPr lang="en-US" dirty="0"/>
              <a:t>ushmm.org and read the sections titled “The Final Solution” </a:t>
            </a:r>
            <a:r>
              <a:rPr lang="en-US" dirty="0" smtClean="0"/>
              <a:t>and </a:t>
            </a:r>
            <a:r>
              <a:rPr lang="en-US" dirty="0"/>
              <a:t>“Nazi Camp System” to build your background knowledge for the novel. </a:t>
            </a:r>
          </a:p>
          <a:p>
            <a:r>
              <a:rPr lang="en-US" dirty="0" smtClean="0"/>
              <a:t>4</a:t>
            </a:r>
            <a:r>
              <a:rPr lang="en-US" dirty="0"/>
              <a:t>. </a:t>
            </a:r>
            <a:r>
              <a:rPr lang="en-US" dirty="0" smtClean="0"/>
              <a:t>Have </a:t>
            </a:r>
            <a:r>
              <a:rPr lang="en-US" dirty="0"/>
              <a:t>you ever been separated from your family? Write or tell about </a:t>
            </a:r>
            <a:r>
              <a:rPr lang="en-US" dirty="0" smtClean="0"/>
              <a:t>your </a:t>
            </a:r>
            <a:r>
              <a:rPr lang="en-US" dirty="0"/>
              <a:t>experiences. What were the pros and cons? </a:t>
            </a:r>
          </a:p>
        </p:txBody>
      </p:sp>
      <p:sp>
        <p:nvSpPr>
          <p:cNvPr id="6" name="TextBox 5"/>
          <p:cNvSpPr txBox="1"/>
          <p:nvPr/>
        </p:nvSpPr>
        <p:spPr>
          <a:xfrm>
            <a:off x="8106119" y="317881"/>
            <a:ext cx="1737976" cy="369332"/>
          </a:xfrm>
          <a:prstGeom prst="rect">
            <a:avLst/>
          </a:prstGeom>
          <a:noFill/>
        </p:spPr>
        <p:txBody>
          <a:bodyPr wrap="none" rtlCol="0">
            <a:spAutoFit/>
          </a:bodyPr>
          <a:lstStyle/>
          <a:p>
            <a:r>
              <a:rPr lang="en-US" dirty="0" smtClean="0">
                <a:latin typeface="Bernard MT Condensed" panose="02050806060905020404" pitchFamily="18" charset="0"/>
              </a:rPr>
              <a:t>Nazi Camp System</a:t>
            </a:r>
            <a:endParaRPr lang="en-US" dirty="0">
              <a:latin typeface="Bernard MT Condensed" panose="02050806060905020404" pitchFamily="18" charset="0"/>
            </a:endParaRPr>
          </a:p>
        </p:txBody>
      </p:sp>
      <p:pic>
        <p:nvPicPr>
          <p:cNvPr id="7" name="Picture 6">
            <a:hlinkClick r:id="rId4"/>
          </p:cNvPr>
          <p:cNvPicPr>
            <a:picLocks noChangeAspect="1"/>
          </p:cNvPicPr>
          <p:nvPr/>
        </p:nvPicPr>
        <p:blipFill>
          <a:blip r:embed="rId5"/>
          <a:stretch>
            <a:fillRect/>
          </a:stretch>
        </p:blipFill>
        <p:spPr>
          <a:xfrm>
            <a:off x="7772757" y="3848458"/>
            <a:ext cx="2398532" cy="2398532"/>
          </a:xfrm>
          <a:prstGeom prst="rect">
            <a:avLst/>
          </a:prstGeom>
        </p:spPr>
      </p:pic>
      <p:sp>
        <p:nvSpPr>
          <p:cNvPr id="8" name="TextBox 7"/>
          <p:cNvSpPr txBox="1"/>
          <p:nvPr/>
        </p:nvSpPr>
        <p:spPr>
          <a:xfrm>
            <a:off x="8083577" y="3455520"/>
            <a:ext cx="1776448" cy="369332"/>
          </a:xfrm>
          <a:prstGeom prst="rect">
            <a:avLst/>
          </a:prstGeom>
          <a:noFill/>
        </p:spPr>
        <p:txBody>
          <a:bodyPr wrap="none" rtlCol="0">
            <a:spAutoFit/>
          </a:bodyPr>
          <a:lstStyle/>
          <a:p>
            <a:r>
              <a:rPr lang="en-US" dirty="0" smtClean="0">
                <a:latin typeface="Bernard MT Condensed" panose="02050806060905020404" pitchFamily="18" charset="0"/>
              </a:rPr>
              <a:t>The Final Solution</a:t>
            </a:r>
            <a:endParaRPr lang="en-US" dirty="0">
              <a:latin typeface="Bernard MT Condensed" panose="02050806060905020404" pitchFamily="18" charset="0"/>
            </a:endParaRPr>
          </a:p>
        </p:txBody>
      </p:sp>
      <p:cxnSp>
        <p:nvCxnSpPr>
          <p:cNvPr id="13" name="Straight Arrow Connector 12"/>
          <p:cNvCxnSpPr/>
          <p:nvPr/>
        </p:nvCxnSpPr>
        <p:spPr>
          <a:xfrm flipV="1">
            <a:off x="4741333" y="1998133"/>
            <a:ext cx="2810934" cy="2607735"/>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p:nvPr/>
        </p:nvCxnSpPr>
        <p:spPr>
          <a:xfrm>
            <a:off x="4741333" y="4605868"/>
            <a:ext cx="2810934" cy="349954"/>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7795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1720267"/>
            <a:ext cx="3855720" cy="3829757"/>
          </a:xfrm>
        </p:spPr>
        <p:txBody>
          <a:bodyPr/>
          <a:lstStyle/>
          <a:p>
            <a:r>
              <a:rPr lang="en-US" dirty="0" smtClean="0">
                <a:latin typeface="Bernard MT Condensed" panose="02050806060905020404" pitchFamily="18" charset="0"/>
              </a:rPr>
              <a:t>Language </a:t>
            </a:r>
            <a:br>
              <a:rPr lang="en-US" dirty="0" smtClean="0">
                <a:latin typeface="Bernard MT Condensed" panose="02050806060905020404" pitchFamily="18" charset="0"/>
              </a:rPr>
            </a:br>
            <a:r>
              <a:rPr lang="en-US" dirty="0" smtClean="0">
                <a:latin typeface="Bernard MT Condensed" panose="02050806060905020404" pitchFamily="18" charset="0"/>
              </a:rPr>
              <a:t>of the </a:t>
            </a:r>
            <a:br>
              <a:rPr lang="en-US" dirty="0" smtClean="0">
                <a:latin typeface="Bernard MT Condensed" panose="02050806060905020404" pitchFamily="18" charset="0"/>
              </a:rPr>
            </a:br>
            <a:r>
              <a:rPr lang="en-US" dirty="0" smtClean="0">
                <a:latin typeface="Bernard MT Condensed" panose="02050806060905020404" pitchFamily="18" charset="0"/>
              </a:rPr>
              <a:t>Prologue</a:t>
            </a:r>
            <a:r>
              <a:rPr lang="en-US" dirty="0" smtClean="0"/>
              <a:t/>
            </a:r>
            <a:br>
              <a:rPr lang="en-US" dirty="0" smtClean="0"/>
            </a:br>
            <a:r>
              <a:rPr lang="en-US" dirty="0"/>
              <a:t/>
            </a:r>
            <a:br>
              <a:rPr lang="en-US" dirty="0"/>
            </a:br>
            <a:r>
              <a:rPr lang="en-US" sz="3600" dirty="0">
                <a:latin typeface="Bernard MT Condensed" panose="02050806060905020404" pitchFamily="18" charset="0"/>
              </a:rPr>
              <a:t>Words to Know: </a:t>
            </a:r>
            <a:r>
              <a:rPr lang="en-US" dirty="0"/>
              <a:t/>
            </a:r>
            <a:br>
              <a:rPr lang="en-US" dirty="0"/>
            </a:br>
            <a:endParaRPr lang="en-US" dirty="0"/>
          </a:p>
        </p:txBody>
      </p:sp>
      <p:sp>
        <p:nvSpPr>
          <p:cNvPr id="4" name="Text Placeholder 3"/>
          <p:cNvSpPr>
            <a:spLocks noGrp="1"/>
          </p:cNvSpPr>
          <p:nvPr>
            <p:ph type="body" sz="half" idx="2"/>
          </p:nvPr>
        </p:nvSpPr>
        <p:spPr>
          <a:xfrm>
            <a:off x="6187722" y="1343630"/>
            <a:ext cx="5665612" cy="4797526"/>
          </a:xfrm>
        </p:spPr>
        <p:txBody>
          <a:bodyPr>
            <a:normAutofit fontScale="85000" lnSpcReduction="10000"/>
          </a:bodyPr>
          <a:lstStyle/>
          <a:p>
            <a:r>
              <a:rPr lang="en-US" sz="1900" dirty="0" smtClean="0">
                <a:latin typeface="Bell MT" panose="02020503060305020303" pitchFamily="18" charset="0"/>
              </a:rPr>
              <a:t>Crammed		cattle car		desperate</a:t>
            </a:r>
          </a:p>
          <a:p>
            <a:r>
              <a:rPr lang="en-US" sz="1900" dirty="0" smtClean="0">
                <a:latin typeface="Bell MT" panose="02020503060305020303" pitchFamily="18" charset="0"/>
              </a:rPr>
              <a:t>Platform		release		nipping</a:t>
            </a:r>
          </a:p>
          <a:p>
            <a:r>
              <a:rPr lang="en-US" sz="1900" dirty="0" smtClean="0">
                <a:latin typeface="Bell MT" panose="02020503060305020303" pitchFamily="18" charset="0"/>
              </a:rPr>
              <a:t>Barbed-wire	SS patrols		rabid</a:t>
            </a:r>
          </a:p>
          <a:p>
            <a:r>
              <a:rPr lang="en-US" sz="1900" dirty="0" smtClean="0">
                <a:latin typeface="Bell MT" panose="02020503060305020303" pitchFamily="18" charset="0"/>
              </a:rPr>
              <a:t>Clenched		actuality		concentration camp</a:t>
            </a:r>
          </a:p>
          <a:p>
            <a:r>
              <a:rPr lang="en-US" sz="1900" dirty="0" smtClean="0">
                <a:latin typeface="Bell MT" panose="02020503060305020303" pitchFamily="18" charset="0"/>
              </a:rPr>
              <a:t>Labor camp	digest		jostled	</a:t>
            </a:r>
          </a:p>
          <a:p>
            <a:r>
              <a:rPr lang="en-US" sz="1900" dirty="0" smtClean="0">
                <a:latin typeface="Bell MT" panose="02020503060305020303" pitchFamily="18" charset="0"/>
              </a:rPr>
              <a:t>Jammed		escalating		selection</a:t>
            </a:r>
          </a:p>
          <a:p>
            <a:r>
              <a:rPr lang="en-US" sz="1900" dirty="0" smtClean="0">
                <a:latin typeface="Bell MT" panose="02020503060305020303" pitchFamily="18" charset="0"/>
              </a:rPr>
              <a:t>Erupted		pandemonium	bedlam	</a:t>
            </a:r>
          </a:p>
          <a:p>
            <a:r>
              <a:rPr lang="en-US" sz="1900" dirty="0" smtClean="0">
                <a:latin typeface="Bell MT" panose="02020503060305020303" pitchFamily="18" charset="0"/>
              </a:rPr>
              <a:t>Chaos		despair		grimy</a:t>
            </a:r>
          </a:p>
          <a:p>
            <a:r>
              <a:rPr lang="en-US" sz="1900" dirty="0" err="1" smtClean="0">
                <a:latin typeface="Bell MT" panose="02020503060305020303" pitchFamily="18" charset="0"/>
              </a:rPr>
              <a:t>abrubtly</a:t>
            </a:r>
            <a:endParaRPr lang="en-US" sz="1900" dirty="0" smtClean="0">
              <a:latin typeface="Bell MT" panose="02020503060305020303" pitchFamily="18" charset="0"/>
            </a:endParaRPr>
          </a:p>
          <a:p>
            <a:endParaRPr lang="en-US" dirty="0" smtClean="0"/>
          </a:p>
          <a:p>
            <a:r>
              <a:rPr lang="en-US" dirty="0"/>
              <a:t>        </a:t>
            </a:r>
          </a:p>
        </p:txBody>
      </p:sp>
    </p:spTree>
    <p:extLst>
      <p:ext uri="{BB962C8B-B14F-4D97-AF65-F5344CB8AC3E}">
        <p14:creationId xmlns:p14="http://schemas.microsoft.com/office/powerpoint/2010/main" val="29717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503" y="-1"/>
            <a:ext cx="9801497" cy="68532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1337" y="666206"/>
            <a:ext cx="1324402" cy="1631216"/>
          </a:xfrm>
          <a:prstGeom prst="rect">
            <a:avLst/>
          </a:prstGeom>
          <a:noFill/>
        </p:spPr>
        <p:txBody>
          <a:bodyPr wrap="none" rtlCol="0">
            <a:spAutoFit/>
          </a:bodyPr>
          <a:lstStyle/>
          <a:p>
            <a:r>
              <a:rPr lang="en-US" sz="2000" dirty="0" smtClean="0">
                <a:latin typeface="Bernard MT Condensed" panose="02050806060905020404" pitchFamily="18" charset="0"/>
              </a:rPr>
              <a:t>I notice…</a:t>
            </a:r>
          </a:p>
          <a:p>
            <a:endParaRPr lang="en-US" sz="2000" dirty="0">
              <a:latin typeface="Bernard MT Condensed" panose="02050806060905020404" pitchFamily="18" charset="0"/>
            </a:endParaRPr>
          </a:p>
          <a:p>
            <a:r>
              <a:rPr lang="en-US" sz="2000" dirty="0" smtClean="0">
                <a:latin typeface="Bernard MT Condensed" panose="02050806060905020404" pitchFamily="18" charset="0"/>
              </a:rPr>
              <a:t>I wonder…</a:t>
            </a:r>
          </a:p>
          <a:p>
            <a:endParaRPr lang="en-US" sz="2000" dirty="0">
              <a:latin typeface="Bernard MT Condensed" panose="02050806060905020404" pitchFamily="18" charset="0"/>
            </a:endParaRPr>
          </a:p>
          <a:p>
            <a:r>
              <a:rPr lang="en-US" sz="2000" dirty="0" smtClean="0">
                <a:latin typeface="Bernard MT Condensed" panose="02050806060905020404" pitchFamily="18" charset="0"/>
              </a:rPr>
              <a:t>What if…</a:t>
            </a:r>
            <a:endParaRPr lang="en-US" sz="2000" dirty="0">
              <a:latin typeface="Bernard MT Condensed" panose="02050806060905020404" pitchFamily="18" charset="0"/>
            </a:endParaRPr>
          </a:p>
        </p:txBody>
      </p:sp>
    </p:spTree>
    <p:extLst>
      <p:ext uri="{BB962C8B-B14F-4D97-AF65-F5344CB8AC3E}">
        <p14:creationId xmlns:p14="http://schemas.microsoft.com/office/powerpoint/2010/main" val="2846762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63730"/>
            <a:ext cx="3855720" cy="1459089"/>
          </a:xfrm>
        </p:spPr>
        <p:txBody>
          <a:bodyPr/>
          <a:lstStyle/>
          <a:p>
            <a:r>
              <a:rPr lang="en-US" dirty="0" smtClean="0">
                <a:latin typeface="Bernard MT Condensed" panose="02050806060905020404" pitchFamily="18" charset="0"/>
              </a:rPr>
              <a:t>Discussion Questions:</a:t>
            </a:r>
            <a:endParaRPr lang="en-US" dirty="0">
              <a:latin typeface="Bernard MT Condensed" panose="02050806060905020404" pitchFamily="18" charset="0"/>
            </a:endParaRPr>
          </a:p>
        </p:txBody>
      </p:sp>
      <p:sp>
        <p:nvSpPr>
          <p:cNvPr id="4" name="Text Placeholder 3"/>
          <p:cNvSpPr>
            <a:spLocks noGrp="1"/>
          </p:cNvSpPr>
          <p:nvPr>
            <p:ph type="body" sz="half" idx="2"/>
          </p:nvPr>
        </p:nvSpPr>
        <p:spPr>
          <a:xfrm>
            <a:off x="644878" y="2325766"/>
            <a:ext cx="3855720" cy="3725080"/>
          </a:xfrm>
        </p:spPr>
        <p:txBody>
          <a:bodyPr>
            <a:normAutofit/>
          </a:bodyPr>
          <a:lstStyle/>
          <a:p>
            <a:r>
              <a:rPr lang="en-US" sz="1800" dirty="0">
                <a:latin typeface="Bell MT" panose="02020503060305020303" pitchFamily="18" charset="0"/>
              </a:rPr>
              <a:t>1. </a:t>
            </a:r>
            <a:r>
              <a:rPr lang="en-US" sz="1800" dirty="0" smtClean="0">
                <a:latin typeface="Bell MT" panose="02020503060305020303" pitchFamily="18" charset="0"/>
              </a:rPr>
              <a:t>From </a:t>
            </a:r>
            <a:r>
              <a:rPr lang="en-US" sz="1800" dirty="0">
                <a:latin typeface="Bell MT" panose="02020503060305020303" pitchFamily="18" charset="0"/>
              </a:rPr>
              <a:t>which country did Eva’s family come? Where did they think they were going on the train </a:t>
            </a:r>
            <a:r>
              <a:rPr lang="en-US" sz="1800" dirty="0" smtClean="0">
                <a:latin typeface="Bell MT" panose="02020503060305020303" pitchFamily="18" charset="0"/>
              </a:rPr>
              <a:t>compared </a:t>
            </a:r>
            <a:r>
              <a:rPr lang="en-US" sz="1800" dirty="0">
                <a:latin typeface="Bell MT" panose="02020503060305020303" pitchFamily="18" charset="0"/>
              </a:rPr>
              <a:t>to where the train took them? (knowledge) </a:t>
            </a:r>
            <a:r>
              <a:rPr lang="en-US" sz="1800" b="1" dirty="0">
                <a:latin typeface="Bell MT" panose="02020503060305020303" pitchFamily="18" charset="0"/>
              </a:rPr>
              <a:t>DOK1 </a:t>
            </a:r>
          </a:p>
          <a:p>
            <a:r>
              <a:rPr lang="en-US" sz="1800" dirty="0">
                <a:latin typeface="Bell MT" panose="02020503060305020303" pitchFamily="18" charset="0"/>
              </a:rPr>
              <a:t>  </a:t>
            </a:r>
          </a:p>
          <a:p>
            <a:r>
              <a:rPr lang="en-US" sz="1800" dirty="0">
                <a:latin typeface="Bell MT" panose="02020503060305020303" pitchFamily="18" charset="0"/>
              </a:rPr>
              <a:t>2. </a:t>
            </a:r>
            <a:r>
              <a:rPr lang="en-US" sz="1800" dirty="0" smtClean="0">
                <a:latin typeface="Bell MT" panose="02020503060305020303" pitchFamily="18" charset="0"/>
              </a:rPr>
              <a:t>When </a:t>
            </a:r>
            <a:r>
              <a:rPr lang="en-US" sz="1800" dirty="0">
                <a:latin typeface="Bell MT" panose="02020503060305020303" pitchFamily="18" charset="0"/>
              </a:rPr>
              <a:t>the SS soldier asked Eva’s mother if the girls were twins, why did she hesitate before </a:t>
            </a:r>
            <a:r>
              <a:rPr lang="en-US" sz="1800" dirty="0" smtClean="0">
                <a:latin typeface="Bell MT" panose="02020503060305020303" pitchFamily="18" charset="0"/>
              </a:rPr>
              <a:t>answering</a:t>
            </a:r>
            <a:r>
              <a:rPr lang="en-US" sz="1800" dirty="0">
                <a:latin typeface="Bell MT" panose="02020503060305020303" pitchFamily="18" charset="0"/>
              </a:rPr>
              <a:t>? (comprehension) </a:t>
            </a:r>
            <a:r>
              <a:rPr lang="en-US" sz="1800" b="1" dirty="0">
                <a:latin typeface="Bell MT" panose="02020503060305020303" pitchFamily="18" charset="0"/>
              </a:rPr>
              <a:t>DOK2</a:t>
            </a:r>
            <a:r>
              <a:rPr lang="en-US" sz="1800" dirty="0">
                <a:latin typeface="Bell MT" panose="02020503060305020303" pitchFamily="18" charset="0"/>
              </a:rPr>
              <a:t> </a:t>
            </a:r>
          </a:p>
        </p:txBody>
      </p:sp>
      <p:sp>
        <p:nvSpPr>
          <p:cNvPr id="6" name="TextBox 5"/>
          <p:cNvSpPr txBox="1"/>
          <p:nvPr/>
        </p:nvSpPr>
        <p:spPr>
          <a:xfrm>
            <a:off x="5590903" y="117693"/>
            <a:ext cx="6509657" cy="6186309"/>
          </a:xfrm>
          <a:prstGeom prst="rect">
            <a:avLst/>
          </a:prstGeom>
          <a:noFill/>
        </p:spPr>
        <p:txBody>
          <a:bodyPr wrap="square" rtlCol="0">
            <a:spAutoFit/>
          </a:bodyPr>
          <a:lstStyle/>
          <a:p>
            <a:r>
              <a:rPr lang="en-US" dirty="0" smtClean="0">
                <a:latin typeface="Bell MT" panose="02020503060305020303" pitchFamily="18" charset="0"/>
              </a:rPr>
              <a:t>3.</a:t>
            </a:r>
            <a:r>
              <a:rPr lang="en-US" dirty="0">
                <a:latin typeface="Bell MT" panose="02020503060305020303" pitchFamily="18" charset="0"/>
              </a:rPr>
              <a:t> </a:t>
            </a:r>
            <a:r>
              <a:rPr lang="en-US" dirty="0" smtClean="0">
                <a:latin typeface="Bell MT" panose="02020503060305020303" pitchFamily="18" charset="0"/>
              </a:rPr>
              <a:t>Compare </a:t>
            </a:r>
            <a:r>
              <a:rPr lang="en-US" dirty="0">
                <a:latin typeface="Bell MT" panose="02020503060305020303" pitchFamily="18" charset="0"/>
              </a:rPr>
              <a:t>the maps on pages 52 and 53 </a:t>
            </a:r>
            <a:endParaRPr lang="en-US" dirty="0" smtClean="0">
              <a:latin typeface="Bell MT" panose="02020503060305020303" pitchFamily="18" charset="0"/>
            </a:endParaRPr>
          </a:p>
          <a:p>
            <a:r>
              <a:rPr lang="en-US" dirty="0" smtClean="0">
                <a:latin typeface="Bell MT" panose="02020503060305020303" pitchFamily="18" charset="0"/>
              </a:rPr>
              <a:t>with </a:t>
            </a:r>
            <a:r>
              <a:rPr lang="en-US" dirty="0">
                <a:latin typeface="Bell MT" panose="02020503060305020303" pitchFamily="18" charset="0"/>
              </a:rPr>
              <a:t>a map of Germany in 1944 (go to http</a:t>
            </a:r>
            <a:r>
              <a:rPr lang="en-US" dirty="0" smtClean="0">
                <a:latin typeface="Bell MT" panose="02020503060305020303" pitchFamily="18" charset="0"/>
              </a:rPr>
              <a:t>:</a:t>
            </a:r>
          </a:p>
          <a:p>
            <a:r>
              <a:rPr lang="en-US" dirty="0" smtClean="0">
                <a:latin typeface="Bell MT" panose="02020503060305020303" pitchFamily="18" charset="0"/>
              </a:rPr>
              <a:t>//www.ushmm.org</a:t>
            </a:r>
            <a:r>
              <a:rPr lang="en-US" dirty="0">
                <a:latin typeface="Bell MT" panose="02020503060305020303" pitchFamily="18" charset="0"/>
              </a:rPr>
              <a:t>/ and search for </a:t>
            </a:r>
            <a:endParaRPr lang="en-US" dirty="0" smtClean="0">
              <a:latin typeface="Bell MT" panose="02020503060305020303" pitchFamily="18" charset="0"/>
            </a:endParaRPr>
          </a:p>
          <a:p>
            <a:r>
              <a:rPr lang="en-US" dirty="0" smtClean="0">
                <a:latin typeface="Bell MT" panose="02020503060305020303" pitchFamily="18" charset="0"/>
              </a:rPr>
              <a:t>“</a:t>
            </a:r>
            <a:r>
              <a:rPr lang="en-US" dirty="0">
                <a:latin typeface="Bell MT" panose="02020503060305020303" pitchFamily="18" charset="0"/>
                <a:hlinkClick r:id="rId2"/>
              </a:rPr>
              <a:t>Greater Germany 1944</a:t>
            </a:r>
            <a:r>
              <a:rPr lang="en-US" dirty="0">
                <a:latin typeface="Bell MT" panose="02020503060305020303" pitchFamily="18" charset="0"/>
              </a:rPr>
              <a:t>,” then click on </a:t>
            </a:r>
            <a:endParaRPr lang="en-US" dirty="0" smtClean="0">
              <a:latin typeface="Bell MT" panose="02020503060305020303" pitchFamily="18" charset="0"/>
            </a:endParaRPr>
          </a:p>
          <a:p>
            <a:r>
              <a:rPr lang="en-US" dirty="0" smtClean="0">
                <a:latin typeface="Bell MT" panose="02020503060305020303" pitchFamily="18" charset="0"/>
              </a:rPr>
              <a:t>“</a:t>
            </a:r>
            <a:r>
              <a:rPr lang="en-US" dirty="0">
                <a:latin typeface="Bell MT" panose="02020503060305020303" pitchFamily="18" charset="0"/>
              </a:rPr>
              <a:t>map”). What had happened </a:t>
            </a:r>
            <a:r>
              <a:rPr lang="en-US" dirty="0" smtClean="0">
                <a:latin typeface="Bell MT" panose="02020503060305020303" pitchFamily="18" charset="0"/>
              </a:rPr>
              <a:t>to </a:t>
            </a:r>
            <a:r>
              <a:rPr lang="en-US" dirty="0">
                <a:latin typeface="Bell MT" panose="02020503060305020303" pitchFamily="18" charset="0"/>
              </a:rPr>
              <a:t>Poland by </a:t>
            </a:r>
            <a:endParaRPr lang="en-US" dirty="0" smtClean="0">
              <a:latin typeface="Bell MT" panose="02020503060305020303" pitchFamily="18" charset="0"/>
            </a:endParaRPr>
          </a:p>
          <a:p>
            <a:r>
              <a:rPr lang="en-US" dirty="0" smtClean="0">
                <a:latin typeface="Bell MT" panose="02020503060305020303" pitchFamily="18" charset="0"/>
              </a:rPr>
              <a:t>the </a:t>
            </a:r>
            <a:r>
              <a:rPr lang="en-US" dirty="0">
                <a:latin typeface="Bell MT" panose="02020503060305020303" pitchFamily="18" charset="0"/>
              </a:rPr>
              <a:t>time Eva and her family arrived there </a:t>
            </a:r>
            <a:endParaRPr lang="en-US" dirty="0" smtClean="0">
              <a:latin typeface="Bell MT" panose="02020503060305020303" pitchFamily="18" charset="0"/>
            </a:endParaRPr>
          </a:p>
          <a:p>
            <a:r>
              <a:rPr lang="en-US" dirty="0" smtClean="0">
                <a:latin typeface="Bell MT" panose="02020503060305020303" pitchFamily="18" charset="0"/>
              </a:rPr>
              <a:t>in </a:t>
            </a:r>
            <a:r>
              <a:rPr lang="en-US" dirty="0">
                <a:latin typeface="Bell MT" panose="02020503060305020303" pitchFamily="18" charset="0"/>
              </a:rPr>
              <a:t>1944? How do the maps help you to </a:t>
            </a:r>
            <a:endParaRPr lang="en-US" dirty="0" smtClean="0">
              <a:latin typeface="Bell MT" panose="02020503060305020303" pitchFamily="18" charset="0"/>
            </a:endParaRPr>
          </a:p>
          <a:p>
            <a:r>
              <a:rPr lang="en-US" dirty="0" smtClean="0">
                <a:latin typeface="Bell MT" panose="02020503060305020303" pitchFamily="18" charset="0"/>
              </a:rPr>
              <a:t>understand </a:t>
            </a:r>
            <a:r>
              <a:rPr lang="en-US" dirty="0">
                <a:latin typeface="Bell MT" panose="02020503060305020303" pitchFamily="18" charset="0"/>
              </a:rPr>
              <a:t>that information? (application) </a:t>
            </a:r>
            <a:r>
              <a:rPr lang="en-US" b="1" dirty="0" smtClean="0">
                <a:latin typeface="Bell MT" panose="02020503060305020303" pitchFamily="18" charset="0"/>
              </a:rPr>
              <a:t>DOK2</a:t>
            </a:r>
            <a:r>
              <a:rPr lang="en-US" dirty="0" smtClean="0">
                <a:latin typeface="Bell MT" panose="02020503060305020303" pitchFamily="18" charset="0"/>
              </a:rPr>
              <a:t> </a:t>
            </a:r>
            <a:endParaRPr lang="en-US" dirty="0">
              <a:latin typeface="Bell MT" panose="02020503060305020303" pitchFamily="18" charset="0"/>
            </a:endParaRPr>
          </a:p>
          <a:p>
            <a:r>
              <a:rPr lang="en-US" dirty="0">
                <a:latin typeface="Bell MT" panose="02020503060305020303" pitchFamily="18" charset="0"/>
              </a:rPr>
              <a:t>  </a:t>
            </a:r>
          </a:p>
          <a:p>
            <a:r>
              <a:rPr lang="en-US" dirty="0" smtClean="0">
                <a:latin typeface="Bell MT" panose="02020503060305020303" pitchFamily="18" charset="0"/>
              </a:rPr>
              <a:t>4.</a:t>
            </a:r>
            <a:r>
              <a:rPr lang="en-US" dirty="0">
                <a:latin typeface="Bell MT" panose="02020503060305020303" pitchFamily="18" charset="0"/>
              </a:rPr>
              <a:t> </a:t>
            </a:r>
            <a:r>
              <a:rPr lang="en-US" dirty="0" smtClean="0">
                <a:latin typeface="Bell MT" panose="02020503060305020303" pitchFamily="18" charset="0"/>
              </a:rPr>
              <a:t>How </a:t>
            </a:r>
            <a:r>
              <a:rPr lang="en-US" dirty="0">
                <a:latin typeface="Bell MT" panose="02020503060305020303" pitchFamily="18" charset="0"/>
              </a:rPr>
              <a:t>does the author describe light in this chapter? How does each description </a:t>
            </a:r>
            <a:r>
              <a:rPr lang="en-US" dirty="0" smtClean="0">
                <a:latin typeface="Bell MT" panose="02020503060305020303" pitchFamily="18" charset="0"/>
              </a:rPr>
              <a:t>reflect </a:t>
            </a:r>
            <a:r>
              <a:rPr lang="en-US" dirty="0">
                <a:latin typeface="Bell MT" panose="02020503060305020303" pitchFamily="18" charset="0"/>
              </a:rPr>
              <a:t>the mood </a:t>
            </a:r>
            <a:r>
              <a:rPr lang="en-US" dirty="0" smtClean="0">
                <a:latin typeface="Bell MT" panose="02020503060305020303" pitchFamily="18" charset="0"/>
              </a:rPr>
              <a:t>in </a:t>
            </a:r>
            <a:r>
              <a:rPr lang="en-US" dirty="0">
                <a:latin typeface="Bell MT" panose="02020503060305020303" pitchFamily="18" charset="0"/>
              </a:rPr>
              <a:t>each scene? Cite evidence from the text to support your answers. (analysis) </a:t>
            </a:r>
            <a:r>
              <a:rPr lang="en-US" b="1" dirty="0">
                <a:latin typeface="Bell MT" panose="02020503060305020303" pitchFamily="18" charset="0"/>
              </a:rPr>
              <a:t>DOK2 </a:t>
            </a:r>
          </a:p>
          <a:p>
            <a:r>
              <a:rPr lang="en-US" dirty="0">
                <a:latin typeface="Bell MT" panose="02020503060305020303" pitchFamily="18" charset="0"/>
              </a:rPr>
              <a:t>  </a:t>
            </a:r>
          </a:p>
          <a:p>
            <a:r>
              <a:rPr lang="en-US" dirty="0" smtClean="0">
                <a:latin typeface="Bell MT" panose="02020503060305020303" pitchFamily="18" charset="0"/>
              </a:rPr>
              <a:t>5.</a:t>
            </a:r>
            <a:r>
              <a:rPr lang="en-US" dirty="0">
                <a:latin typeface="Bell MT" panose="02020503060305020303" pitchFamily="18" charset="0"/>
              </a:rPr>
              <a:t> </a:t>
            </a:r>
            <a:r>
              <a:rPr lang="en-US" dirty="0" smtClean="0">
                <a:latin typeface="Bell MT" panose="02020503060305020303" pitchFamily="18" charset="0"/>
              </a:rPr>
              <a:t>Eva </a:t>
            </a:r>
            <a:r>
              <a:rPr lang="en-US" dirty="0">
                <a:latin typeface="Bell MT" panose="02020503060305020303" pitchFamily="18" charset="0"/>
              </a:rPr>
              <a:t>says that Dr. Josef Mengele “...selected those on the platform who were to live and those </a:t>
            </a:r>
            <a:r>
              <a:rPr lang="en-US" dirty="0" smtClean="0">
                <a:latin typeface="Bell MT" panose="02020503060305020303" pitchFamily="18" charset="0"/>
              </a:rPr>
              <a:t>who </a:t>
            </a:r>
            <a:r>
              <a:rPr lang="en-US" dirty="0">
                <a:latin typeface="Bell MT" panose="02020503060305020303" pitchFamily="18" charset="0"/>
              </a:rPr>
              <a:t>would die.” How did he make his selections? List the reasons why he might have separated </a:t>
            </a:r>
            <a:r>
              <a:rPr lang="en-US" dirty="0" smtClean="0">
                <a:latin typeface="Bell MT" panose="02020503060305020303" pitchFamily="18" charset="0"/>
              </a:rPr>
              <a:t>Eva </a:t>
            </a:r>
            <a:r>
              <a:rPr lang="en-US" dirty="0">
                <a:latin typeface="Bell MT" panose="02020503060305020303" pitchFamily="18" charset="0"/>
              </a:rPr>
              <a:t>and Miriam from the rest of their family? (analysis) </a:t>
            </a:r>
            <a:r>
              <a:rPr lang="en-US" b="1" dirty="0">
                <a:latin typeface="Bell MT" panose="02020503060305020303" pitchFamily="18" charset="0"/>
              </a:rPr>
              <a:t>DOK2 </a:t>
            </a:r>
          </a:p>
          <a:p>
            <a:r>
              <a:rPr lang="en-US" dirty="0">
                <a:latin typeface="Bell MT" panose="02020503060305020303" pitchFamily="18" charset="0"/>
              </a:rPr>
              <a:t>  </a:t>
            </a:r>
          </a:p>
          <a:p>
            <a:r>
              <a:rPr lang="en-US" dirty="0" smtClean="0">
                <a:latin typeface="Bell MT" panose="02020503060305020303" pitchFamily="18" charset="0"/>
              </a:rPr>
              <a:t>6.</a:t>
            </a:r>
            <a:r>
              <a:rPr lang="en-US" dirty="0">
                <a:latin typeface="Bell MT" panose="02020503060305020303" pitchFamily="18" charset="0"/>
              </a:rPr>
              <a:t> </a:t>
            </a:r>
            <a:r>
              <a:rPr lang="en-US" dirty="0" smtClean="0">
                <a:latin typeface="Bell MT" panose="02020503060305020303" pitchFamily="18" charset="0"/>
              </a:rPr>
              <a:t>Why </a:t>
            </a:r>
            <a:r>
              <a:rPr lang="en-US" dirty="0">
                <a:latin typeface="Bell MT" panose="02020503060305020303" pitchFamily="18" charset="0"/>
              </a:rPr>
              <a:t>do you think Eva and the others on the train were not told where they were going? Rewrite </a:t>
            </a:r>
            <a:r>
              <a:rPr lang="en-US" dirty="0" smtClean="0">
                <a:latin typeface="Bell MT" panose="02020503060305020303" pitchFamily="18" charset="0"/>
              </a:rPr>
              <a:t>that </a:t>
            </a:r>
            <a:r>
              <a:rPr lang="en-US" dirty="0">
                <a:latin typeface="Bell MT" panose="02020503060305020303" pitchFamily="18" charset="0"/>
              </a:rPr>
              <a:t>scene of the chapter as if they had known beforehand using only dialogue. What changed? </a:t>
            </a:r>
            <a:r>
              <a:rPr lang="en-US" dirty="0" smtClean="0">
                <a:latin typeface="Bell MT" panose="02020503060305020303" pitchFamily="18" charset="0"/>
              </a:rPr>
              <a:t>(</a:t>
            </a:r>
            <a:r>
              <a:rPr lang="en-US" dirty="0">
                <a:latin typeface="Bell MT" panose="02020503060305020303" pitchFamily="18" charset="0"/>
              </a:rPr>
              <a:t>evaluation) </a:t>
            </a:r>
            <a:r>
              <a:rPr lang="en-US" b="1" dirty="0">
                <a:latin typeface="Bell MT" panose="02020503060305020303" pitchFamily="18" charset="0"/>
              </a:rPr>
              <a:t>DOK3</a:t>
            </a:r>
            <a:r>
              <a:rPr lang="en-US" dirty="0">
                <a:latin typeface="Bell MT" panose="02020503060305020303" pitchFamily="18" charset="0"/>
              </a:rPr>
              <a:t> </a:t>
            </a:r>
          </a:p>
        </p:txBody>
      </p:sp>
      <p:pic>
        <p:nvPicPr>
          <p:cNvPr id="7" name="Picture 6">
            <a:hlinkClick r:id="rId2"/>
          </p:cNvPr>
          <p:cNvPicPr>
            <a:picLocks noChangeAspect="1"/>
          </p:cNvPicPr>
          <p:nvPr/>
        </p:nvPicPr>
        <p:blipFill>
          <a:blip r:embed="rId3"/>
          <a:stretch>
            <a:fillRect/>
          </a:stretch>
        </p:blipFill>
        <p:spPr>
          <a:xfrm>
            <a:off x="10117288" y="172099"/>
            <a:ext cx="1826518" cy="1826518"/>
          </a:xfrm>
          <a:prstGeom prst="rect">
            <a:avLst/>
          </a:prstGeom>
        </p:spPr>
      </p:pic>
    </p:spTree>
    <p:extLst>
      <p:ext uri="{BB962C8B-B14F-4D97-AF65-F5344CB8AC3E}">
        <p14:creationId xmlns:p14="http://schemas.microsoft.com/office/powerpoint/2010/main" val="3881689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65" y="346165"/>
            <a:ext cx="4684123" cy="5048794"/>
          </a:xfrm>
        </p:spPr>
        <p:txBody>
          <a:bodyPr/>
          <a:lstStyle/>
          <a:p>
            <a:r>
              <a:rPr lang="en-US" sz="2400" u="sng" dirty="0" smtClean="0">
                <a:latin typeface="Bernard MT Condensed" panose="02050806060905020404" pitchFamily="18" charset="0"/>
              </a:rPr>
              <a:t>Prologue</a:t>
            </a:r>
            <a:br>
              <a:rPr lang="en-US" sz="2400" u="sng" dirty="0" smtClean="0">
                <a:latin typeface="Bernard MT Condensed" panose="02050806060905020404" pitchFamily="18" charset="0"/>
              </a:rPr>
            </a:br>
            <a:r>
              <a:rPr lang="en-US" sz="5400" dirty="0" smtClean="0">
                <a:latin typeface="Bernard MT Condensed" panose="02050806060905020404" pitchFamily="18" charset="0"/>
              </a:rPr>
              <a:t/>
            </a:r>
            <a:br>
              <a:rPr lang="en-US" sz="5400" dirty="0" smtClean="0">
                <a:latin typeface="Bernard MT Condensed" panose="02050806060905020404" pitchFamily="18" charset="0"/>
              </a:rPr>
            </a:br>
            <a:r>
              <a:rPr lang="en-US" sz="5400" dirty="0" smtClean="0">
                <a:latin typeface="Bernard MT Condensed" panose="02050806060905020404" pitchFamily="18" charset="0"/>
              </a:rPr>
              <a:t>	Predict:</a:t>
            </a:r>
            <a:br>
              <a:rPr lang="en-US" sz="5400" dirty="0" smtClean="0">
                <a:latin typeface="Bernard MT Condensed" panose="02050806060905020404" pitchFamily="18" charset="0"/>
              </a:rPr>
            </a:br>
            <a:r>
              <a:rPr lang="en-US" sz="5400" dirty="0" smtClean="0">
                <a:latin typeface="Bernard MT Condensed" panose="02050806060905020404" pitchFamily="18" charset="0"/>
              </a:rPr>
              <a:t/>
            </a:r>
            <a:br>
              <a:rPr lang="en-US" sz="5400" dirty="0" smtClean="0">
                <a:latin typeface="Bernard MT Condensed" panose="02050806060905020404" pitchFamily="18" charset="0"/>
              </a:rPr>
            </a:br>
            <a:r>
              <a:rPr lang="en-US" sz="5400" dirty="0" smtClean="0">
                <a:latin typeface="Bernard MT Condensed" panose="02050806060905020404" pitchFamily="18" charset="0"/>
              </a:rPr>
              <a:t/>
            </a:r>
            <a:br>
              <a:rPr lang="en-US" sz="5400" dirty="0" smtClean="0">
                <a:latin typeface="Bernard MT Condensed" panose="02050806060905020404" pitchFamily="18" charset="0"/>
              </a:rPr>
            </a:br>
            <a:r>
              <a:rPr lang="en-US" sz="5400" dirty="0" smtClean="0">
                <a:latin typeface="Bernard MT Condensed" panose="02050806060905020404" pitchFamily="18" charset="0"/>
              </a:rPr>
              <a:t>	Life</a:t>
            </a:r>
            <a:br>
              <a:rPr lang="en-US" sz="5400" dirty="0" smtClean="0">
                <a:latin typeface="Bernard MT Condensed" panose="02050806060905020404" pitchFamily="18" charset="0"/>
              </a:rPr>
            </a:br>
            <a:r>
              <a:rPr lang="en-US" sz="5400" dirty="0" smtClean="0">
                <a:latin typeface="Bernard MT Condensed" panose="02050806060905020404" pitchFamily="18" charset="0"/>
              </a:rPr>
              <a:t>	Connection:</a:t>
            </a:r>
            <a:endParaRPr lang="en-US" sz="5400" dirty="0">
              <a:latin typeface="Bernard MT Condensed" panose="02050806060905020404" pitchFamily="18" charset="0"/>
            </a:endParaRPr>
          </a:p>
        </p:txBody>
      </p:sp>
      <p:sp>
        <p:nvSpPr>
          <p:cNvPr id="4" name="Text Placeholder 3"/>
          <p:cNvSpPr>
            <a:spLocks noGrp="1"/>
          </p:cNvSpPr>
          <p:nvPr>
            <p:ph type="body" sz="half" idx="2"/>
          </p:nvPr>
        </p:nvSpPr>
        <p:spPr>
          <a:xfrm>
            <a:off x="6014357" y="478904"/>
            <a:ext cx="5742214" cy="5647576"/>
          </a:xfrm>
        </p:spPr>
        <p:txBody>
          <a:bodyPr>
            <a:noAutofit/>
          </a:bodyPr>
          <a:lstStyle/>
          <a:p>
            <a:endParaRPr lang="en-US" sz="2000" dirty="0" smtClean="0">
              <a:latin typeface="Bell MT" panose="02020503060305020303" pitchFamily="18" charset="0"/>
            </a:endParaRPr>
          </a:p>
          <a:p>
            <a:r>
              <a:rPr lang="en-US" sz="2000" dirty="0" smtClean="0">
                <a:latin typeface="Bell MT" panose="02020503060305020303" pitchFamily="18" charset="0"/>
              </a:rPr>
              <a:t>Will </a:t>
            </a:r>
            <a:r>
              <a:rPr lang="en-US" sz="2000" dirty="0">
                <a:latin typeface="Bell MT" panose="02020503060305020303" pitchFamily="18" charset="0"/>
              </a:rPr>
              <a:t>Eva and Miriam be separated? Will Miriam survive? </a:t>
            </a:r>
            <a:r>
              <a:rPr lang="en-US" sz="2000" dirty="0" smtClean="0">
                <a:latin typeface="Bell MT" panose="02020503060305020303" pitchFamily="18" charset="0"/>
              </a:rPr>
              <a:t>Cite </a:t>
            </a:r>
            <a:r>
              <a:rPr lang="en-US" sz="2000" dirty="0">
                <a:latin typeface="Bell MT" panose="02020503060305020303" pitchFamily="18" charset="0"/>
              </a:rPr>
              <a:t>evidence from the text to support your thinking. </a:t>
            </a:r>
            <a:r>
              <a:rPr lang="en-US" sz="2000" b="1" dirty="0">
                <a:latin typeface="Bell MT" panose="02020503060305020303" pitchFamily="18" charset="0"/>
              </a:rPr>
              <a:t>DOK2 </a:t>
            </a:r>
          </a:p>
          <a:p>
            <a:endParaRPr lang="en-US" sz="2000" dirty="0" smtClean="0">
              <a:latin typeface="Bell MT" panose="02020503060305020303" pitchFamily="18" charset="0"/>
            </a:endParaRPr>
          </a:p>
          <a:p>
            <a:endParaRPr lang="en-US" sz="2000" dirty="0">
              <a:latin typeface="Bell MT" panose="02020503060305020303" pitchFamily="18" charset="0"/>
            </a:endParaRPr>
          </a:p>
          <a:p>
            <a:r>
              <a:rPr lang="en-US" sz="2000" dirty="0" smtClean="0">
                <a:latin typeface="Bell MT" panose="02020503060305020303" pitchFamily="18" charset="0"/>
              </a:rPr>
              <a:t>Strength </a:t>
            </a:r>
            <a:r>
              <a:rPr lang="en-US" sz="2000" dirty="0">
                <a:latin typeface="Bell MT" panose="02020503060305020303" pitchFamily="18" charset="0"/>
              </a:rPr>
              <a:t>of character can be </a:t>
            </a:r>
            <a:r>
              <a:rPr lang="en-US" sz="2000" dirty="0" smtClean="0">
                <a:latin typeface="Bell MT" panose="02020503060305020303" pitchFamily="18" charset="0"/>
              </a:rPr>
              <a:t>defined </a:t>
            </a:r>
            <a:r>
              <a:rPr lang="en-US" sz="2000" dirty="0">
                <a:latin typeface="Bell MT" panose="02020503060305020303" pitchFamily="18" charset="0"/>
              </a:rPr>
              <a:t>as the power to remain true to yourself and your values while facing incredible challenges. During the prologue, Eva has already begun to exhibit strength of character. What does strength of character mean to you? Have you ever faced a challenge in which your character was tested? </a:t>
            </a:r>
          </a:p>
        </p:txBody>
      </p:sp>
    </p:spTree>
    <p:extLst>
      <p:ext uri="{BB962C8B-B14F-4D97-AF65-F5344CB8AC3E}">
        <p14:creationId xmlns:p14="http://schemas.microsoft.com/office/powerpoint/2010/main" val="2004524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438</TotalTime>
  <Words>200</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Bell MT</vt:lpstr>
      <vt:lpstr>Bernard MT Condensed</vt:lpstr>
      <vt:lpstr>Franklin Gothic Book</vt:lpstr>
      <vt:lpstr>Crop</vt:lpstr>
      <vt:lpstr>Surviving the angel of death: Prologue </vt:lpstr>
      <vt:lpstr>PowerPoint Presentation</vt:lpstr>
      <vt:lpstr>Pre-Reading</vt:lpstr>
      <vt:lpstr>Language  of the  Prologue  Words to Know:  </vt:lpstr>
      <vt:lpstr>PowerPoint Presentation</vt:lpstr>
      <vt:lpstr>Discussion Questions:</vt:lpstr>
      <vt:lpstr>Prologue   Predict:    Life  Connection: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the angel of death</dc:title>
  <dc:creator>Caitlyn Nix</dc:creator>
  <cp:lastModifiedBy>Caitlyn Nix</cp:lastModifiedBy>
  <cp:revision>12</cp:revision>
  <dcterms:created xsi:type="dcterms:W3CDTF">2019-02-20T18:08:54Z</dcterms:created>
  <dcterms:modified xsi:type="dcterms:W3CDTF">2019-02-22T01:48:58Z</dcterms:modified>
</cp:coreProperties>
</file>